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0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  <p:sldMasterId id="2147483722" r:id="rId5"/>
    <p:sldMasterId id="2147483681" r:id="rId6"/>
    <p:sldMasterId id="2147483743" r:id="rId7"/>
    <p:sldMasterId id="2147483775" r:id="rId8"/>
    <p:sldMasterId id="2147483794" r:id="rId9"/>
    <p:sldMasterId id="2147483809" r:id="rId10"/>
    <p:sldMasterId id="2147483818" r:id="rId11"/>
    <p:sldMasterId id="2147483827" r:id="rId12"/>
    <p:sldMasterId id="2147483877" r:id="rId13"/>
    <p:sldMasterId id="2147483926" r:id="rId14"/>
    <p:sldMasterId id="2147484024" r:id="rId15"/>
    <p:sldMasterId id="2147484032" r:id="rId16"/>
    <p:sldMasterId id="2147484039" r:id="rId17"/>
  </p:sldMasterIdLst>
  <p:notesMasterIdLst>
    <p:notesMasterId r:id="rId29"/>
  </p:notesMasterIdLst>
  <p:sldIdLst>
    <p:sldId id="1881839324" r:id="rId18"/>
    <p:sldId id="1881839342" r:id="rId19"/>
    <p:sldId id="1881839425" r:id="rId20"/>
    <p:sldId id="1881839418" r:id="rId21"/>
    <p:sldId id="1881839424" r:id="rId22"/>
    <p:sldId id="1881839259" r:id="rId23"/>
    <p:sldId id="1881839346" r:id="rId24"/>
    <p:sldId id="1881839466" r:id="rId25"/>
    <p:sldId id="1881839465" r:id="rId26"/>
    <p:sldId id="1881839451" r:id="rId27"/>
    <p:sldId id="1881839430" r:id="rId28"/>
  </p:sldIdLst>
  <p:sldSz cx="12192000" cy="6858000"/>
  <p:notesSz cx="6797675" cy="9926638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orient="horz" pos="3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9DCA01-BCAC-D689-C734-9328C025282E}" name="Fredrik Meuller" initials="FM" userId="S::fremeu@inwido.com::b3a3d425-815a-4224-be1e-7b371fb0b8c3" providerId="AD"/>
  <p188:author id="{67B66195-FB1E-FBA8-A67D-C57EE99B8645}" name="Björn Gelberg" initials="BG" userId="S::gelbergb@inwido.com::969062b0-a1d5-455b-bf32-b5d940b56f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B5C"/>
    <a:srgbClr val="003A5D"/>
    <a:srgbClr val="DDA46F"/>
    <a:srgbClr val="D2D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204"/>
      </p:cViewPr>
      <p:guideLst>
        <p:guide orient="horz" pos="1275"/>
        <p:guide pos="415"/>
        <p:guide orient="horz" pos="30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Falk" userId="37de96cb-54a8-4c76-b19d-d2c7878d6e17" providerId="ADAL" clId="{B0A83ADF-AC85-480F-8112-FDF0A9354B58}"/>
    <pc:docChg chg="modSld">
      <pc:chgData name="Annika Falk" userId="37de96cb-54a8-4c76-b19d-d2c7878d6e17" providerId="ADAL" clId="{B0A83ADF-AC85-480F-8112-FDF0A9354B58}" dt="2026-06-04T07:07:27.451" v="15" actId="6549"/>
      <pc:docMkLst>
        <pc:docMk/>
      </pc:docMkLst>
      <pc:sldChg chg="modSp mod">
        <pc:chgData name="Annika Falk" userId="37de96cb-54a8-4c76-b19d-d2c7878d6e17" providerId="ADAL" clId="{B0A83ADF-AC85-480F-8112-FDF0A9354B58}" dt="2026-06-04T07:07:27.451" v="15" actId="6549"/>
        <pc:sldMkLst>
          <pc:docMk/>
          <pc:sldMk cId="1761558110" sldId="1881839324"/>
        </pc:sldMkLst>
        <pc:spChg chg="mod">
          <ac:chgData name="Annika Falk" userId="37de96cb-54a8-4c76-b19d-d2c7878d6e17" providerId="ADAL" clId="{B0A83ADF-AC85-480F-8112-FDF0A9354B58}" dt="2026-06-04T07:07:27.451" v="15" actId="6549"/>
          <ac:spMkLst>
            <pc:docMk/>
            <pc:sldMk cId="1761558110" sldId="1881839324"/>
            <ac:spMk id="3" creationId="{6960B76D-CEFE-639D-C302-F08DE62BBBA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Net 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DDA4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453-4D83-8DC9-174BFFDDE1EA}"/>
              </c:ext>
            </c:extLst>
          </c:dPt>
          <c:cat>
            <c:numRef>
              <c:f>Blad1!$A$2:$A$13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Blad1!$B$2:$B$13</c:f>
              <c:numCache>
                <c:formatCode>General</c:formatCode>
                <c:ptCount val="12"/>
                <c:pt idx="0">
                  <c:v>4916</c:v>
                </c:pt>
                <c:pt idx="1">
                  <c:v>5220</c:v>
                </c:pt>
                <c:pt idx="2">
                  <c:v>5672</c:v>
                </c:pt>
                <c:pt idx="3">
                  <c:v>6371</c:v>
                </c:pt>
                <c:pt idx="4">
                  <c:v>6667</c:v>
                </c:pt>
                <c:pt idx="5">
                  <c:v>6631</c:v>
                </c:pt>
                <c:pt idx="6">
                  <c:v>6681</c:v>
                </c:pt>
                <c:pt idx="7">
                  <c:v>7725</c:v>
                </c:pt>
                <c:pt idx="8">
                  <c:v>9547</c:v>
                </c:pt>
                <c:pt idx="9">
                  <c:v>8970</c:v>
                </c:pt>
                <c:pt idx="10">
                  <c:v>8838</c:v>
                </c:pt>
                <c:pt idx="11">
                  <c:v>9002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C-4595-87D0-1BBA87011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48"/>
        <c:axId val="1305483423"/>
        <c:axId val="1305480063"/>
      </c:barChart>
      <c:lineChart>
        <c:grouping val="standard"/>
        <c:varyColors val="0"/>
        <c:ser>
          <c:idx val="2"/>
          <c:order val="1"/>
          <c:tx>
            <c:strRef>
              <c:f>Blad1!$D$1</c:f>
              <c:strCache>
                <c:ptCount val="1"/>
                <c:pt idx="0">
                  <c:v>Op EBITA margin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Blad1!$A$2:$A$13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Blad1!$D$2:$D$13</c:f>
              <c:numCache>
                <c:formatCode>General</c:formatCode>
                <c:ptCount val="12"/>
                <c:pt idx="0">
                  <c:v>10.199999999999999</c:v>
                </c:pt>
                <c:pt idx="1">
                  <c:v>11.3</c:v>
                </c:pt>
                <c:pt idx="2">
                  <c:v>11.9</c:v>
                </c:pt>
                <c:pt idx="3">
                  <c:v>10.199999999999999</c:v>
                </c:pt>
                <c:pt idx="4">
                  <c:v>9.9</c:v>
                </c:pt>
                <c:pt idx="5">
                  <c:v>9.6999999999999993</c:v>
                </c:pt>
                <c:pt idx="6">
                  <c:v>10.9</c:v>
                </c:pt>
                <c:pt idx="7">
                  <c:v>11.7</c:v>
                </c:pt>
                <c:pt idx="8">
                  <c:v>11.4</c:v>
                </c:pt>
                <c:pt idx="9">
                  <c:v>11.4</c:v>
                </c:pt>
                <c:pt idx="10">
                  <c:v>10.8</c:v>
                </c:pt>
                <c:pt idx="11">
                  <c:v>10.5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0C-4595-87D0-1BBA87011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5470463"/>
        <c:axId val="1305469023"/>
      </c:lineChart>
      <c:catAx>
        <c:axId val="130548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05480063"/>
        <c:crosses val="autoZero"/>
        <c:auto val="1"/>
        <c:lblAlgn val="ctr"/>
        <c:lblOffset val="100"/>
        <c:noMultiLvlLbl val="0"/>
      </c:catAx>
      <c:valAx>
        <c:axId val="1305480063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05483423"/>
        <c:crosses val="autoZero"/>
        <c:crossBetween val="between"/>
        <c:majorUnit val="2000"/>
      </c:valAx>
      <c:valAx>
        <c:axId val="1305469023"/>
        <c:scaling>
          <c:orientation val="minMax"/>
          <c:max val="14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305470463"/>
        <c:crosses val="max"/>
        <c:crossBetween val="between"/>
      </c:valAx>
      <c:catAx>
        <c:axId val="130547046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054690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Blad1!$A$2:$A$9</cx:f>
        <cx:lvl ptCount="8">
          <cx:pt idx="0">2024</cx:pt>
          <cx:pt idx="4">2024 + Market</cx:pt>
          <cx:pt idx="7">2030</cx:pt>
        </cx:lvl>
      </cx:strDim>
      <cx:numDim type="val">
        <cx:f>Blad1!$B$2:$B$9</cx:f>
        <cx:lvl ptCount="8" formatCode="Standard">
          <cx:pt idx="0">9000</cx:pt>
          <cx:pt idx="1">1375</cx:pt>
          <cx:pt idx="2">1375</cx:pt>
          <cx:pt idx="3">1375</cx:pt>
          <cx:pt idx="4">13125</cx:pt>
          <cx:pt idx="5">1375</cx:pt>
          <cx:pt idx="6">5500</cx:pt>
          <cx:pt idx="7">20000</cx:pt>
        </cx:lvl>
      </cx:numDim>
    </cx:data>
  </cx:chartData>
  <cx:chart>
    <cx:plotArea>
      <cx:plotAreaRegion>
        <cx:plotSurface>
          <cx:spPr>
            <a:solidFill>
              <a:schemeClr val="bg1">
                <a:lumMod val="85000"/>
              </a:schemeClr>
            </a:solidFill>
          </cx:spPr>
        </cx:plotSurface>
        <cx:series layoutId="waterfall" uniqueId="{BBA38A6E-1884-49A6-80DF-6AF6D997CF07}">
          <cx:tx>
            <cx:txData>
              <cx:f>Blad1!$B$1</cx:f>
              <cx:v>Serie1</cx:v>
            </cx:txData>
          </cx:tx>
          <cx:dataPt idx="0">
            <cx:spPr>
              <a:solidFill>
                <a:srgbClr val="003B5C"/>
              </a:solidFill>
            </cx:spPr>
          </cx:dataPt>
          <cx:dataPt idx="1">
            <cx:spPr>
              <a:solidFill>
                <a:srgbClr val="FFC000"/>
              </a:solidFill>
            </cx:spPr>
          </cx:dataPt>
          <cx:dataPt idx="2">
            <cx:spPr>
              <a:solidFill>
                <a:srgbClr val="FFC000"/>
              </a:solidFill>
            </cx:spPr>
          </cx:dataPt>
          <cx:dataPt idx="3">
            <cx:spPr>
              <a:solidFill>
                <a:srgbClr val="00B050"/>
              </a:solidFill>
            </cx:spPr>
          </cx:dataPt>
          <cx:dataPt idx="4">
            <cx:spPr>
              <a:solidFill>
                <a:srgbClr val="003B5C"/>
              </a:solidFill>
            </cx:spPr>
          </cx:dataPt>
          <cx:dataPt idx="5">
            <cx:spPr>
              <a:solidFill>
                <a:srgbClr val="00B050"/>
              </a:solidFill>
            </cx:spPr>
          </cx:dataPt>
          <cx:dataPt idx="6">
            <cx:spPr>
              <a:solidFill>
                <a:srgbClr val="00B050"/>
              </a:solidFill>
            </cx:spPr>
          </cx:dataPt>
          <cx:dataPt idx="7">
            <cx:spPr>
              <a:solidFill>
                <a:srgbClr val="003B5C"/>
              </a:solidFill>
            </cx:spPr>
          </cx:dataPt>
          <cx:dataId val="0"/>
          <cx:layoutPr>
            <cx:subtotals>
              <cx:idx val="0"/>
              <cx:idx val="4"/>
              <cx:idx val="7"/>
            </cx:subtotals>
          </cx:layoutPr>
        </cx:series>
      </cx:plotAreaRegion>
      <cx:axis id="0">
        <cx:catScaling gapWidth="0.5"/>
        <cx:tickLabels/>
        <cx:spPr>
          <a:ln w="19050">
            <a:solidFill>
              <a:schemeClr val="tx1"/>
            </a:solidFill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 b="1">
                <a:solidFill>
                  <a:schemeClr val="tx1"/>
                </a:solidFill>
              </a:defRPr>
            </a:pPr>
            <a:endParaRPr lang="sv-SE" sz="1200" b="1" i="0" u="none" strike="noStrike" baseline="0">
              <a:solidFill>
                <a:schemeClr val="tx1"/>
              </a:solidFill>
              <a:latin typeface="Calibri" panose="020F0502020204030204"/>
            </a:endParaRPr>
          </a:p>
        </cx:txPr>
      </cx:axis>
      <cx:axis id="1" hidden="1">
        <cx:valScaling max="20000"/>
        <cx:tickLabels/>
        <cx:numFmt formatCode="# ##0" sourceLinked="0"/>
        <cx:spPr>
          <a:ln>
            <a:noFill/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tx1"/>
                </a:solidFill>
              </a:defRPr>
            </a:pPr>
            <a:endParaRPr lang="sv-SE" sz="1197" b="1" i="0" u="none" strike="noStrike" baseline="0">
              <a:solidFill>
                <a:schemeClr val="tx1"/>
              </a:solidFill>
              <a:latin typeface="Calibri" panose="020F0502020204030204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7810CF-DBAC-409D-92AC-48E0DA88134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55449626-A847-4658-ADFB-E5B6D828ED7A}">
      <dgm:prSet phldrT="[Text]"/>
      <dgm:spPr/>
      <dgm:t>
        <a:bodyPr/>
        <a:lstStyle/>
        <a:p>
          <a:r>
            <a:rPr lang="en-US" noProof="0"/>
            <a:t> </a:t>
          </a:r>
        </a:p>
      </dgm:t>
    </dgm:pt>
    <dgm:pt modelId="{156AFD76-C46E-46ED-A6E3-8D21B6258609}" type="parTrans" cxnId="{AEABAC75-1844-4918-B9D8-AF2FBFDDF21B}">
      <dgm:prSet/>
      <dgm:spPr/>
      <dgm:t>
        <a:bodyPr/>
        <a:lstStyle/>
        <a:p>
          <a:endParaRPr lang="sv-SE"/>
        </a:p>
      </dgm:t>
    </dgm:pt>
    <dgm:pt modelId="{E0F8959B-F7A1-408A-B278-07264F66F254}" type="sibTrans" cxnId="{AEABAC75-1844-4918-B9D8-AF2FBFDDF21B}">
      <dgm:prSet/>
      <dgm:spPr/>
      <dgm:t>
        <a:bodyPr/>
        <a:lstStyle/>
        <a:p>
          <a:endParaRPr lang="sv-SE"/>
        </a:p>
      </dgm:t>
    </dgm:pt>
    <dgm:pt modelId="{47F8E5D0-2B2D-42DD-8E8D-B15E89B56DDF}">
      <dgm:prSet phldrT="[Text]"/>
      <dgm:spPr/>
      <dgm:t>
        <a:bodyPr/>
        <a:lstStyle/>
        <a:p>
          <a:r>
            <a:rPr lang="en-US" noProof="0"/>
            <a:t> </a:t>
          </a:r>
        </a:p>
      </dgm:t>
    </dgm:pt>
    <dgm:pt modelId="{DEE97E82-C430-408C-B62B-2DD57914B1F2}" type="parTrans" cxnId="{30DF13B9-94C0-4CA6-B351-68CBD5E36F81}">
      <dgm:prSet/>
      <dgm:spPr/>
      <dgm:t>
        <a:bodyPr/>
        <a:lstStyle/>
        <a:p>
          <a:endParaRPr lang="sv-SE"/>
        </a:p>
      </dgm:t>
    </dgm:pt>
    <dgm:pt modelId="{F13EF6E3-7336-4C51-84CC-A5F055B6FDB9}" type="sibTrans" cxnId="{30DF13B9-94C0-4CA6-B351-68CBD5E36F81}">
      <dgm:prSet/>
      <dgm:spPr/>
      <dgm:t>
        <a:bodyPr/>
        <a:lstStyle/>
        <a:p>
          <a:endParaRPr lang="sv-SE"/>
        </a:p>
      </dgm:t>
    </dgm:pt>
    <dgm:pt modelId="{F125449D-F6E1-4A7F-890C-F0B2905A4EFD}">
      <dgm:prSet phldrT="[Text]"/>
      <dgm:spPr/>
      <dgm:t>
        <a:bodyPr/>
        <a:lstStyle/>
        <a:p>
          <a:r>
            <a:rPr lang="en-US" noProof="0"/>
            <a:t> </a:t>
          </a:r>
        </a:p>
      </dgm:t>
    </dgm:pt>
    <dgm:pt modelId="{31A53177-D104-431C-BD6B-09415506E4EE}" type="parTrans" cxnId="{01AD95E8-8F95-4A6D-B987-014E2A29D30D}">
      <dgm:prSet/>
      <dgm:spPr/>
      <dgm:t>
        <a:bodyPr/>
        <a:lstStyle/>
        <a:p>
          <a:endParaRPr lang="sv-SE"/>
        </a:p>
      </dgm:t>
    </dgm:pt>
    <dgm:pt modelId="{E16F41DE-0F8C-4B05-8D1B-7245F8CFB7C3}" type="sibTrans" cxnId="{01AD95E8-8F95-4A6D-B987-014E2A29D30D}">
      <dgm:prSet/>
      <dgm:spPr/>
      <dgm:t>
        <a:bodyPr/>
        <a:lstStyle/>
        <a:p>
          <a:endParaRPr lang="sv-SE"/>
        </a:p>
      </dgm:t>
    </dgm:pt>
    <dgm:pt modelId="{EE8D37DD-093C-495C-825C-B4B654F456F9}">
      <dgm:prSet phldrT="[Text]"/>
      <dgm:spPr/>
      <dgm:t>
        <a:bodyPr/>
        <a:lstStyle/>
        <a:p>
          <a:r>
            <a:rPr lang="en-US" noProof="0"/>
            <a:t> </a:t>
          </a:r>
        </a:p>
      </dgm:t>
    </dgm:pt>
    <dgm:pt modelId="{F26C39D1-A3DB-4C3C-95DF-BAC6117C2D77}" type="parTrans" cxnId="{A260B635-EE63-4FCB-B35F-C1962C0CFC8A}">
      <dgm:prSet/>
      <dgm:spPr/>
      <dgm:t>
        <a:bodyPr/>
        <a:lstStyle/>
        <a:p>
          <a:endParaRPr lang="sv-SE"/>
        </a:p>
      </dgm:t>
    </dgm:pt>
    <dgm:pt modelId="{0E1A74F2-5FDE-4A43-96FC-06A9AE1F17C8}" type="sibTrans" cxnId="{A260B635-EE63-4FCB-B35F-C1962C0CFC8A}">
      <dgm:prSet/>
      <dgm:spPr/>
      <dgm:t>
        <a:bodyPr/>
        <a:lstStyle/>
        <a:p>
          <a:endParaRPr lang="sv-SE"/>
        </a:p>
      </dgm:t>
    </dgm:pt>
    <dgm:pt modelId="{A27093D0-4609-4C39-B267-560C8E994DCD}">
      <dgm:prSet phldrT="[Text]"/>
      <dgm:spPr/>
      <dgm:t>
        <a:bodyPr/>
        <a:lstStyle/>
        <a:p>
          <a:r>
            <a:rPr lang="en-US" noProof="0"/>
            <a:t> </a:t>
          </a:r>
        </a:p>
      </dgm:t>
    </dgm:pt>
    <dgm:pt modelId="{E8A57662-07AE-4F15-918B-F0397EFFB1F9}" type="parTrans" cxnId="{0FD9A8B8-A24A-417C-80F5-8024F1542EE9}">
      <dgm:prSet/>
      <dgm:spPr/>
      <dgm:t>
        <a:bodyPr/>
        <a:lstStyle/>
        <a:p>
          <a:endParaRPr lang="sv-SE"/>
        </a:p>
      </dgm:t>
    </dgm:pt>
    <dgm:pt modelId="{7CD735DE-F11C-4437-9503-470EFC7DEAC5}" type="sibTrans" cxnId="{0FD9A8B8-A24A-417C-80F5-8024F1542EE9}">
      <dgm:prSet/>
      <dgm:spPr/>
      <dgm:t>
        <a:bodyPr/>
        <a:lstStyle/>
        <a:p>
          <a:endParaRPr lang="sv-SE"/>
        </a:p>
      </dgm:t>
    </dgm:pt>
    <dgm:pt modelId="{30CCC519-61CD-4E5B-B9A7-CD1B96D3C808}">
      <dgm:prSet phldrT="[Text]"/>
      <dgm:spPr/>
      <dgm:t>
        <a:bodyPr/>
        <a:lstStyle/>
        <a:p>
          <a:endParaRPr lang="en-US" noProof="0"/>
        </a:p>
      </dgm:t>
    </dgm:pt>
    <dgm:pt modelId="{1B0F79B7-6D09-4D2E-ABCF-1A1364BB5B76}" type="parTrans" cxnId="{CD6B2686-713F-4CB8-908C-1B7B0B3B68F1}">
      <dgm:prSet/>
      <dgm:spPr/>
      <dgm:t>
        <a:bodyPr/>
        <a:lstStyle/>
        <a:p>
          <a:endParaRPr lang="sv-SE"/>
        </a:p>
      </dgm:t>
    </dgm:pt>
    <dgm:pt modelId="{299BEDD2-1672-4B0D-A97B-6482347DD9AF}" type="sibTrans" cxnId="{CD6B2686-713F-4CB8-908C-1B7B0B3B68F1}">
      <dgm:prSet/>
      <dgm:spPr/>
      <dgm:t>
        <a:bodyPr/>
        <a:lstStyle/>
        <a:p>
          <a:endParaRPr lang="sv-SE"/>
        </a:p>
      </dgm:t>
    </dgm:pt>
    <dgm:pt modelId="{7463C879-CD99-41CF-A549-FC017930A8D7}" type="pres">
      <dgm:prSet presAssocID="{D57810CF-DBAC-409D-92AC-48E0DA881347}" presName="cycle" presStyleCnt="0">
        <dgm:presLayoutVars>
          <dgm:dir/>
          <dgm:resizeHandles val="exact"/>
        </dgm:presLayoutVars>
      </dgm:prSet>
      <dgm:spPr/>
    </dgm:pt>
    <dgm:pt modelId="{D9CC52E6-3DA4-44A0-BE48-D77C61BD020B}" type="pres">
      <dgm:prSet presAssocID="{55449626-A847-4658-ADFB-E5B6D828ED7A}" presName="node" presStyleLbl="node1" presStyleIdx="0" presStyleCnt="6">
        <dgm:presLayoutVars>
          <dgm:bulletEnabled val="1"/>
        </dgm:presLayoutVars>
      </dgm:prSet>
      <dgm:spPr/>
    </dgm:pt>
    <dgm:pt modelId="{A3C310C9-F166-466B-949A-ACED48C270A5}" type="pres">
      <dgm:prSet presAssocID="{E0F8959B-F7A1-408A-B278-07264F66F254}" presName="sibTrans" presStyleLbl="sibTrans2D1" presStyleIdx="0" presStyleCnt="6"/>
      <dgm:spPr/>
    </dgm:pt>
    <dgm:pt modelId="{2A526007-2892-4D83-B4D3-4425DC4FCF9A}" type="pres">
      <dgm:prSet presAssocID="{E0F8959B-F7A1-408A-B278-07264F66F254}" presName="connectorText" presStyleLbl="sibTrans2D1" presStyleIdx="0" presStyleCnt="6"/>
      <dgm:spPr/>
    </dgm:pt>
    <dgm:pt modelId="{6A3C1944-7359-4B5B-9EB8-642909D57819}" type="pres">
      <dgm:prSet presAssocID="{47F8E5D0-2B2D-42DD-8E8D-B15E89B56DDF}" presName="node" presStyleLbl="node1" presStyleIdx="1" presStyleCnt="6">
        <dgm:presLayoutVars>
          <dgm:bulletEnabled val="1"/>
        </dgm:presLayoutVars>
      </dgm:prSet>
      <dgm:spPr/>
    </dgm:pt>
    <dgm:pt modelId="{7A2195C5-54F9-4097-B84B-95656A8D50B7}" type="pres">
      <dgm:prSet presAssocID="{F13EF6E3-7336-4C51-84CC-A5F055B6FDB9}" presName="sibTrans" presStyleLbl="sibTrans2D1" presStyleIdx="1" presStyleCnt="6"/>
      <dgm:spPr/>
    </dgm:pt>
    <dgm:pt modelId="{DD879189-14A8-48E1-8D1E-974245CF2BBD}" type="pres">
      <dgm:prSet presAssocID="{F13EF6E3-7336-4C51-84CC-A5F055B6FDB9}" presName="connectorText" presStyleLbl="sibTrans2D1" presStyleIdx="1" presStyleCnt="6"/>
      <dgm:spPr/>
    </dgm:pt>
    <dgm:pt modelId="{A79F753C-D3C6-46F8-BD6D-7F303B5ADB8E}" type="pres">
      <dgm:prSet presAssocID="{F125449D-F6E1-4A7F-890C-F0B2905A4EFD}" presName="node" presStyleLbl="node1" presStyleIdx="2" presStyleCnt="6">
        <dgm:presLayoutVars>
          <dgm:bulletEnabled val="1"/>
        </dgm:presLayoutVars>
      </dgm:prSet>
      <dgm:spPr/>
    </dgm:pt>
    <dgm:pt modelId="{58503F24-04DB-4739-B258-29CAB118BF7D}" type="pres">
      <dgm:prSet presAssocID="{E16F41DE-0F8C-4B05-8D1B-7245F8CFB7C3}" presName="sibTrans" presStyleLbl="sibTrans2D1" presStyleIdx="2" presStyleCnt="6"/>
      <dgm:spPr/>
    </dgm:pt>
    <dgm:pt modelId="{4FC8A7C8-8B1B-47A7-B52A-0FB8BC51AF43}" type="pres">
      <dgm:prSet presAssocID="{E16F41DE-0F8C-4B05-8D1B-7245F8CFB7C3}" presName="connectorText" presStyleLbl="sibTrans2D1" presStyleIdx="2" presStyleCnt="6"/>
      <dgm:spPr/>
    </dgm:pt>
    <dgm:pt modelId="{0A0BE7D0-B442-467D-815B-88EE350E34CD}" type="pres">
      <dgm:prSet presAssocID="{EE8D37DD-093C-495C-825C-B4B654F456F9}" presName="node" presStyleLbl="node1" presStyleIdx="3" presStyleCnt="6">
        <dgm:presLayoutVars>
          <dgm:bulletEnabled val="1"/>
        </dgm:presLayoutVars>
      </dgm:prSet>
      <dgm:spPr/>
    </dgm:pt>
    <dgm:pt modelId="{1C9EEB9C-E7C3-4990-BB3A-30AA679D5591}" type="pres">
      <dgm:prSet presAssocID="{0E1A74F2-5FDE-4A43-96FC-06A9AE1F17C8}" presName="sibTrans" presStyleLbl="sibTrans2D1" presStyleIdx="3" presStyleCnt="6"/>
      <dgm:spPr/>
    </dgm:pt>
    <dgm:pt modelId="{0CE61CCC-CEA1-4BA4-8201-F484C697C404}" type="pres">
      <dgm:prSet presAssocID="{0E1A74F2-5FDE-4A43-96FC-06A9AE1F17C8}" presName="connectorText" presStyleLbl="sibTrans2D1" presStyleIdx="3" presStyleCnt="6"/>
      <dgm:spPr/>
    </dgm:pt>
    <dgm:pt modelId="{676EFFE6-4CD4-4F15-A205-7B3066A3E98A}" type="pres">
      <dgm:prSet presAssocID="{A27093D0-4609-4C39-B267-560C8E994DCD}" presName="node" presStyleLbl="node1" presStyleIdx="4" presStyleCnt="6">
        <dgm:presLayoutVars>
          <dgm:bulletEnabled val="1"/>
        </dgm:presLayoutVars>
      </dgm:prSet>
      <dgm:spPr/>
    </dgm:pt>
    <dgm:pt modelId="{FA99D6AA-9247-4317-B731-794C0F15CAA8}" type="pres">
      <dgm:prSet presAssocID="{7CD735DE-F11C-4437-9503-470EFC7DEAC5}" presName="sibTrans" presStyleLbl="sibTrans2D1" presStyleIdx="4" presStyleCnt="6"/>
      <dgm:spPr/>
    </dgm:pt>
    <dgm:pt modelId="{C2F599FA-9D8E-4393-8F91-16D8B8B1CB89}" type="pres">
      <dgm:prSet presAssocID="{7CD735DE-F11C-4437-9503-470EFC7DEAC5}" presName="connectorText" presStyleLbl="sibTrans2D1" presStyleIdx="4" presStyleCnt="6"/>
      <dgm:spPr/>
    </dgm:pt>
    <dgm:pt modelId="{27ED9422-07BF-4CD4-87A9-0AABF70F20D0}" type="pres">
      <dgm:prSet presAssocID="{30CCC519-61CD-4E5B-B9A7-CD1B96D3C808}" presName="node" presStyleLbl="node1" presStyleIdx="5" presStyleCnt="6">
        <dgm:presLayoutVars>
          <dgm:bulletEnabled val="1"/>
        </dgm:presLayoutVars>
      </dgm:prSet>
      <dgm:spPr/>
    </dgm:pt>
    <dgm:pt modelId="{6137D5B3-9F33-4BE0-8E70-089AD9EE584B}" type="pres">
      <dgm:prSet presAssocID="{299BEDD2-1672-4B0D-A97B-6482347DD9AF}" presName="sibTrans" presStyleLbl="sibTrans2D1" presStyleIdx="5" presStyleCnt="6"/>
      <dgm:spPr/>
    </dgm:pt>
    <dgm:pt modelId="{679FE613-3B09-4BD3-B738-08DCE2473C7E}" type="pres">
      <dgm:prSet presAssocID="{299BEDD2-1672-4B0D-A97B-6482347DD9AF}" presName="connectorText" presStyleLbl="sibTrans2D1" presStyleIdx="5" presStyleCnt="6"/>
      <dgm:spPr/>
    </dgm:pt>
  </dgm:ptLst>
  <dgm:cxnLst>
    <dgm:cxn modelId="{67B65F09-CD6F-46AF-BDF1-8EE310A0B072}" type="presOf" srcId="{7CD735DE-F11C-4437-9503-470EFC7DEAC5}" destId="{C2F599FA-9D8E-4393-8F91-16D8B8B1CB89}" srcOrd="1" destOrd="0" presId="urn:microsoft.com/office/officeart/2005/8/layout/cycle2"/>
    <dgm:cxn modelId="{1A3BE617-224C-4953-96B7-8D1C51BA2771}" type="presOf" srcId="{F13EF6E3-7336-4C51-84CC-A5F055B6FDB9}" destId="{DD879189-14A8-48E1-8D1E-974245CF2BBD}" srcOrd="1" destOrd="0" presId="urn:microsoft.com/office/officeart/2005/8/layout/cycle2"/>
    <dgm:cxn modelId="{342D0519-0254-4C16-82FE-5B717106286B}" type="presOf" srcId="{55449626-A847-4658-ADFB-E5B6D828ED7A}" destId="{D9CC52E6-3DA4-44A0-BE48-D77C61BD020B}" srcOrd="0" destOrd="0" presId="urn:microsoft.com/office/officeart/2005/8/layout/cycle2"/>
    <dgm:cxn modelId="{18894419-C8B3-49B4-BA24-D19575A9EC0C}" type="presOf" srcId="{E0F8959B-F7A1-408A-B278-07264F66F254}" destId="{2A526007-2892-4D83-B4D3-4425DC4FCF9A}" srcOrd="1" destOrd="0" presId="urn:microsoft.com/office/officeart/2005/8/layout/cycle2"/>
    <dgm:cxn modelId="{045A1B2B-6FD4-4604-8C5E-49DFDB9B9ED6}" type="presOf" srcId="{F125449D-F6E1-4A7F-890C-F0B2905A4EFD}" destId="{A79F753C-D3C6-46F8-BD6D-7F303B5ADB8E}" srcOrd="0" destOrd="0" presId="urn:microsoft.com/office/officeart/2005/8/layout/cycle2"/>
    <dgm:cxn modelId="{A260B635-EE63-4FCB-B35F-C1962C0CFC8A}" srcId="{D57810CF-DBAC-409D-92AC-48E0DA881347}" destId="{EE8D37DD-093C-495C-825C-B4B654F456F9}" srcOrd="3" destOrd="0" parTransId="{F26C39D1-A3DB-4C3C-95DF-BAC6117C2D77}" sibTransId="{0E1A74F2-5FDE-4A43-96FC-06A9AE1F17C8}"/>
    <dgm:cxn modelId="{DB556961-EB02-4F06-90AE-83C07EA5F571}" type="presOf" srcId="{0E1A74F2-5FDE-4A43-96FC-06A9AE1F17C8}" destId="{1C9EEB9C-E7C3-4990-BB3A-30AA679D5591}" srcOrd="0" destOrd="0" presId="urn:microsoft.com/office/officeart/2005/8/layout/cycle2"/>
    <dgm:cxn modelId="{AEABAC75-1844-4918-B9D8-AF2FBFDDF21B}" srcId="{D57810CF-DBAC-409D-92AC-48E0DA881347}" destId="{55449626-A847-4658-ADFB-E5B6D828ED7A}" srcOrd="0" destOrd="0" parTransId="{156AFD76-C46E-46ED-A6E3-8D21B6258609}" sibTransId="{E0F8959B-F7A1-408A-B278-07264F66F254}"/>
    <dgm:cxn modelId="{27023679-9524-4856-B982-ED846081A32C}" type="presOf" srcId="{F13EF6E3-7336-4C51-84CC-A5F055B6FDB9}" destId="{7A2195C5-54F9-4097-B84B-95656A8D50B7}" srcOrd="0" destOrd="0" presId="urn:microsoft.com/office/officeart/2005/8/layout/cycle2"/>
    <dgm:cxn modelId="{D514417B-317C-4984-A527-7B240CA91C75}" type="presOf" srcId="{7CD735DE-F11C-4437-9503-470EFC7DEAC5}" destId="{FA99D6AA-9247-4317-B731-794C0F15CAA8}" srcOrd="0" destOrd="0" presId="urn:microsoft.com/office/officeart/2005/8/layout/cycle2"/>
    <dgm:cxn modelId="{CD6B2686-713F-4CB8-908C-1B7B0B3B68F1}" srcId="{D57810CF-DBAC-409D-92AC-48E0DA881347}" destId="{30CCC519-61CD-4E5B-B9A7-CD1B96D3C808}" srcOrd="5" destOrd="0" parTransId="{1B0F79B7-6D09-4D2E-ABCF-1A1364BB5B76}" sibTransId="{299BEDD2-1672-4B0D-A97B-6482347DD9AF}"/>
    <dgm:cxn modelId="{DD6E5A87-FD20-40E2-A581-772EE3141F52}" type="presOf" srcId="{A27093D0-4609-4C39-B267-560C8E994DCD}" destId="{676EFFE6-4CD4-4F15-A205-7B3066A3E98A}" srcOrd="0" destOrd="0" presId="urn:microsoft.com/office/officeart/2005/8/layout/cycle2"/>
    <dgm:cxn modelId="{E8EB018D-42C0-408A-AA60-3D221B587C79}" type="presOf" srcId="{299BEDD2-1672-4B0D-A97B-6482347DD9AF}" destId="{679FE613-3B09-4BD3-B738-08DCE2473C7E}" srcOrd="1" destOrd="0" presId="urn:microsoft.com/office/officeart/2005/8/layout/cycle2"/>
    <dgm:cxn modelId="{16B2B29B-C6A9-4D7C-A411-A251852070B6}" type="presOf" srcId="{47F8E5D0-2B2D-42DD-8E8D-B15E89B56DDF}" destId="{6A3C1944-7359-4B5B-9EB8-642909D57819}" srcOrd="0" destOrd="0" presId="urn:microsoft.com/office/officeart/2005/8/layout/cycle2"/>
    <dgm:cxn modelId="{F12C3A9D-2982-4D9E-AC04-09CC7512FE80}" type="presOf" srcId="{EE8D37DD-093C-495C-825C-B4B654F456F9}" destId="{0A0BE7D0-B442-467D-815B-88EE350E34CD}" srcOrd="0" destOrd="0" presId="urn:microsoft.com/office/officeart/2005/8/layout/cycle2"/>
    <dgm:cxn modelId="{0BF6F89F-BD6B-4790-B678-4C0AE3FED31E}" type="presOf" srcId="{30CCC519-61CD-4E5B-B9A7-CD1B96D3C808}" destId="{27ED9422-07BF-4CD4-87A9-0AABF70F20D0}" srcOrd="0" destOrd="0" presId="urn:microsoft.com/office/officeart/2005/8/layout/cycle2"/>
    <dgm:cxn modelId="{0FD9A8B8-A24A-417C-80F5-8024F1542EE9}" srcId="{D57810CF-DBAC-409D-92AC-48E0DA881347}" destId="{A27093D0-4609-4C39-B267-560C8E994DCD}" srcOrd="4" destOrd="0" parTransId="{E8A57662-07AE-4F15-918B-F0397EFFB1F9}" sibTransId="{7CD735DE-F11C-4437-9503-470EFC7DEAC5}"/>
    <dgm:cxn modelId="{30DF13B9-94C0-4CA6-B351-68CBD5E36F81}" srcId="{D57810CF-DBAC-409D-92AC-48E0DA881347}" destId="{47F8E5D0-2B2D-42DD-8E8D-B15E89B56DDF}" srcOrd="1" destOrd="0" parTransId="{DEE97E82-C430-408C-B62B-2DD57914B1F2}" sibTransId="{F13EF6E3-7336-4C51-84CC-A5F055B6FDB9}"/>
    <dgm:cxn modelId="{B62B49CD-0884-4F43-8081-5D29BA49DAD6}" type="presOf" srcId="{0E1A74F2-5FDE-4A43-96FC-06A9AE1F17C8}" destId="{0CE61CCC-CEA1-4BA4-8201-F484C697C404}" srcOrd="1" destOrd="0" presId="urn:microsoft.com/office/officeart/2005/8/layout/cycle2"/>
    <dgm:cxn modelId="{462989D6-11B4-4947-A391-1B986BC8D743}" type="presOf" srcId="{E16F41DE-0F8C-4B05-8D1B-7245F8CFB7C3}" destId="{4FC8A7C8-8B1B-47A7-B52A-0FB8BC51AF43}" srcOrd="1" destOrd="0" presId="urn:microsoft.com/office/officeart/2005/8/layout/cycle2"/>
    <dgm:cxn modelId="{7928B2E6-D62C-4333-B8CC-C8659F854AF0}" type="presOf" srcId="{D57810CF-DBAC-409D-92AC-48E0DA881347}" destId="{7463C879-CD99-41CF-A549-FC017930A8D7}" srcOrd="0" destOrd="0" presId="urn:microsoft.com/office/officeart/2005/8/layout/cycle2"/>
    <dgm:cxn modelId="{01AD95E8-8F95-4A6D-B987-014E2A29D30D}" srcId="{D57810CF-DBAC-409D-92AC-48E0DA881347}" destId="{F125449D-F6E1-4A7F-890C-F0B2905A4EFD}" srcOrd="2" destOrd="0" parTransId="{31A53177-D104-431C-BD6B-09415506E4EE}" sibTransId="{E16F41DE-0F8C-4B05-8D1B-7245F8CFB7C3}"/>
    <dgm:cxn modelId="{7248D9E9-D7C9-4AF3-A717-2960FAD6DA72}" type="presOf" srcId="{E0F8959B-F7A1-408A-B278-07264F66F254}" destId="{A3C310C9-F166-466B-949A-ACED48C270A5}" srcOrd="0" destOrd="0" presId="urn:microsoft.com/office/officeart/2005/8/layout/cycle2"/>
    <dgm:cxn modelId="{9EA856F0-A303-4D40-860F-4EEC83B559CC}" type="presOf" srcId="{299BEDD2-1672-4B0D-A97B-6482347DD9AF}" destId="{6137D5B3-9F33-4BE0-8E70-089AD9EE584B}" srcOrd="0" destOrd="0" presId="urn:microsoft.com/office/officeart/2005/8/layout/cycle2"/>
    <dgm:cxn modelId="{70DC72FE-E4BA-4731-937A-CE75702AD9B3}" type="presOf" srcId="{E16F41DE-0F8C-4B05-8D1B-7245F8CFB7C3}" destId="{58503F24-04DB-4739-B258-29CAB118BF7D}" srcOrd="0" destOrd="0" presId="urn:microsoft.com/office/officeart/2005/8/layout/cycle2"/>
    <dgm:cxn modelId="{357B9475-21E3-4ADE-AA2B-DD5B9F12CDFF}" type="presParOf" srcId="{7463C879-CD99-41CF-A549-FC017930A8D7}" destId="{D9CC52E6-3DA4-44A0-BE48-D77C61BD020B}" srcOrd="0" destOrd="0" presId="urn:microsoft.com/office/officeart/2005/8/layout/cycle2"/>
    <dgm:cxn modelId="{404605EC-AB97-44E9-8454-CC71F7ECD6FD}" type="presParOf" srcId="{7463C879-CD99-41CF-A549-FC017930A8D7}" destId="{A3C310C9-F166-466B-949A-ACED48C270A5}" srcOrd="1" destOrd="0" presId="urn:microsoft.com/office/officeart/2005/8/layout/cycle2"/>
    <dgm:cxn modelId="{1BA4AA4F-9C83-432F-907F-D40D8F28CE1E}" type="presParOf" srcId="{A3C310C9-F166-466B-949A-ACED48C270A5}" destId="{2A526007-2892-4D83-B4D3-4425DC4FCF9A}" srcOrd="0" destOrd="0" presId="urn:microsoft.com/office/officeart/2005/8/layout/cycle2"/>
    <dgm:cxn modelId="{6B4DF4E7-3864-43E8-B17F-684779F2C222}" type="presParOf" srcId="{7463C879-CD99-41CF-A549-FC017930A8D7}" destId="{6A3C1944-7359-4B5B-9EB8-642909D57819}" srcOrd="2" destOrd="0" presId="urn:microsoft.com/office/officeart/2005/8/layout/cycle2"/>
    <dgm:cxn modelId="{CEC1088F-97C2-4698-BAA7-D5C3596AFA0E}" type="presParOf" srcId="{7463C879-CD99-41CF-A549-FC017930A8D7}" destId="{7A2195C5-54F9-4097-B84B-95656A8D50B7}" srcOrd="3" destOrd="0" presId="urn:microsoft.com/office/officeart/2005/8/layout/cycle2"/>
    <dgm:cxn modelId="{40220CC1-6974-43CA-BA0E-D2888E6B7AB1}" type="presParOf" srcId="{7A2195C5-54F9-4097-B84B-95656A8D50B7}" destId="{DD879189-14A8-48E1-8D1E-974245CF2BBD}" srcOrd="0" destOrd="0" presId="urn:microsoft.com/office/officeart/2005/8/layout/cycle2"/>
    <dgm:cxn modelId="{672F90CB-91D3-4DAE-B403-EBEACEDBC30C}" type="presParOf" srcId="{7463C879-CD99-41CF-A549-FC017930A8D7}" destId="{A79F753C-D3C6-46F8-BD6D-7F303B5ADB8E}" srcOrd="4" destOrd="0" presId="urn:microsoft.com/office/officeart/2005/8/layout/cycle2"/>
    <dgm:cxn modelId="{6BF65BE4-2D64-4003-BEFD-E98620055CEA}" type="presParOf" srcId="{7463C879-CD99-41CF-A549-FC017930A8D7}" destId="{58503F24-04DB-4739-B258-29CAB118BF7D}" srcOrd="5" destOrd="0" presId="urn:microsoft.com/office/officeart/2005/8/layout/cycle2"/>
    <dgm:cxn modelId="{445DFA00-A57B-474E-BF5E-D368F4C14158}" type="presParOf" srcId="{58503F24-04DB-4739-B258-29CAB118BF7D}" destId="{4FC8A7C8-8B1B-47A7-B52A-0FB8BC51AF43}" srcOrd="0" destOrd="0" presId="urn:microsoft.com/office/officeart/2005/8/layout/cycle2"/>
    <dgm:cxn modelId="{BF03A6BC-821D-4F1D-9A21-CB3D169F84D8}" type="presParOf" srcId="{7463C879-CD99-41CF-A549-FC017930A8D7}" destId="{0A0BE7D0-B442-467D-815B-88EE350E34CD}" srcOrd="6" destOrd="0" presId="urn:microsoft.com/office/officeart/2005/8/layout/cycle2"/>
    <dgm:cxn modelId="{AC4E5AFB-2BB4-4097-A5DF-A76A01FF930A}" type="presParOf" srcId="{7463C879-CD99-41CF-A549-FC017930A8D7}" destId="{1C9EEB9C-E7C3-4990-BB3A-30AA679D5591}" srcOrd="7" destOrd="0" presId="urn:microsoft.com/office/officeart/2005/8/layout/cycle2"/>
    <dgm:cxn modelId="{3C3C8C19-1318-470D-91D1-B7E74C54FE2B}" type="presParOf" srcId="{1C9EEB9C-E7C3-4990-BB3A-30AA679D5591}" destId="{0CE61CCC-CEA1-4BA4-8201-F484C697C404}" srcOrd="0" destOrd="0" presId="urn:microsoft.com/office/officeart/2005/8/layout/cycle2"/>
    <dgm:cxn modelId="{D19352B4-1C66-4FFE-97CF-A95A4D5FDA2F}" type="presParOf" srcId="{7463C879-CD99-41CF-A549-FC017930A8D7}" destId="{676EFFE6-4CD4-4F15-A205-7B3066A3E98A}" srcOrd="8" destOrd="0" presId="urn:microsoft.com/office/officeart/2005/8/layout/cycle2"/>
    <dgm:cxn modelId="{DEDCDF5D-29CB-4F43-85AD-2ABFFB996B57}" type="presParOf" srcId="{7463C879-CD99-41CF-A549-FC017930A8D7}" destId="{FA99D6AA-9247-4317-B731-794C0F15CAA8}" srcOrd="9" destOrd="0" presId="urn:microsoft.com/office/officeart/2005/8/layout/cycle2"/>
    <dgm:cxn modelId="{90D909D0-FEC4-4BA4-81C6-8C3FB26AC760}" type="presParOf" srcId="{FA99D6AA-9247-4317-B731-794C0F15CAA8}" destId="{C2F599FA-9D8E-4393-8F91-16D8B8B1CB89}" srcOrd="0" destOrd="0" presId="urn:microsoft.com/office/officeart/2005/8/layout/cycle2"/>
    <dgm:cxn modelId="{6939C47F-D741-4F1D-8E2F-1F3A390DC0DC}" type="presParOf" srcId="{7463C879-CD99-41CF-A549-FC017930A8D7}" destId="{27ED9422-07BF-4CD4-87A9-0AABF70F20D0}" srcOrd="10" destOrd="0" presId="urn:microsoft.com/office/officeart/2005/8/layout/cycle2"/>
    <dgm:cxn modelId="{16DDA2E8-44F3-4414-AEE6-2F104E6E919B}" type="presParOf" srcId="{7463C879-CD99-41CF-A549-FC017930A8D7}" destId="{6137D5B3-9F33-4BE0-8E70-089AD9EE584B}" srcOrd="11" destOrd="0" presId="urn:microsoft.com/office/officeart/2005/8/layout/cycle2"/>
    <dgm:cxn modelId="{2D1A0073-F859-43BE-A3DB-787C58BC8E73}" type="presParOf" srcId="{6137D5B3-9F33-4BE0-8E70-089AD9EE584B}" destId="{679FE613-3B09-4BD3-B738-08DCE2473C7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C52E6-3DA4-44A0-BE48-D77C61BD020B}">
      <dsp:nvSpPr>
        <dsp:cNvPr id="0" name=""/>
        <dsp:cNvSpPr/>
      </dsp:nvSpPr>
      <dsp:spPr>
        <a:xfrm>
          <a:off x="2984747" y="279"/>
          <a:ext cx="1142503" cy="1142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noProof="0"/>
            <a:t> </a:t>
          </a:r>
        </a:p>
      </dsp:txBody>
      <dsp:txXfrm>
        <a:off x="3152063" y="167595"/>
        <a:ext cx="807871" cy="807871"/>
      </dsp:txXfrm>
    </dsp:sp>
    <dsp:sp modelId="{A3C310C9-F166-466B-949A-ACED48C270A5}">
      <dsp:nvSpPr>
        <dsp:cNvPr id="0" name=""/>
        <dsp:cNvSpPr/>
      </dsp:nvSpPr>
      <dsp:spPr>
        <a:xfrm rot="1800000">
          <a:off x="4139556" y="803328"/>
          <a:ext cx="303724" cy="3855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/>
        </a:p>
      </dsp:txBody>
      <dsp:txXfrm>
        <a:off x="4145660" y="857668"/>
        <a:ext cx="212607" cy="231357"/>
      </dsp:txXfrm>
    </dsp:sp>
    <dsp:sp modelId="{6A3C1944-7359-4B5B-9EB8-642909D57819}">
      <dsp:nvSpPr>
        <dsp:cNvPr id="0" name=""/>
        <dsp:cNvSpPr/>
      </dsp:nvSpPr>
      <dsp:spPr>
        <a:xfrm>
          <a:off x="4470474" y="858063"/>
          <a:ext cx="1142503" cy="1142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noProof="0"/>
            <a:t> </a:t>
          </a:r>
        </a:p>
      </dsp:txBody>
      <dsp:txXfrm>
        <a:off x="4637790" y="1025379"/>
        <a:ext cx="807871" cy="807871"/>
      </dsp:txXfrm>
    </dsp:sp>
    <dsp:sp modelId="{7A2195C5-54F9-4097-B84B-95656A8D50B7}">
      <dsp:nvSpPr>
        <dsp:cNvPr id="0" name=""/>
        <dsp:cNvSpPr/>
      </dsp:nvSpPr>
      <dsp:spPr>
        <a:xfrm rot="5400000">
          <a:off x="4889863" y="2085707"/>
          <a:ext cx="303724" cy="3855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/>
        </a:p>
      </dsp:txBody>
      <dsp:txXfrm>
        <a:off x="4935422" y="2117268"/>
        <a:ext cx="212607" cy="231357"/>
      </dsp:txXfrm>
    </dsp:sp>
    <dsp:sp modelId="{A79F753C-D3C6-46F8-BD6D-7F303B5ADB8E}">
      <dsp:nvSpPr>
        <dsp:cNvPr id="0" name=""/>
        <dsp:cNvSpPr/>
      </dsp:nvSpPr>
      <dsp:spPr>
        <a:xfrm>
          <a:off x="4470474" y="2573633"/>
          <a:ext cx="1142503" cy="1142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noProof="0"/>
            <a:t> </a:t>
          </a:r>
        </a:p>
      </dsp:txBody>
      <dsp:txXfrm>
        <a:off x="4637790" y="2740949"/>
        <a:ext cx="807871" cy="807871"/>
      </dsp:txXfrm>
    </dsp:sp>
    <dsp:sp modelId="{58503F24-04DB-4739-B258-29CAB118BF7D}">
      <dsp:nvSpPr>
        <dsp:cNvPr id="0" name=""/>
        <dsp:cNvSpPr/>
      </dsp:nvSpPr>
      <dsp:spPr>
        <a:xfrm rot="9000000">
          <a:off x="4154444" y="3376681"/>
          <a:ext cx="303724" cy="3855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/>
        </a:p>
      </dsp:txBody>
      <dsp:txXfrm rot="10800000">
        <a:off x="4239457" y="3431021"/>
        <a:ext cx="212607" cy="231357"/>
      </dsp:txXfrm>
    </dsp:sp>
    <dsp:sp modelId="{0A0BE7D0-B442-467D-815B-88EE350E34CD}">
      <dsp:nvSpPr>
        <dsp:cNvPr id="0" name=""/>
        <dsp:cNvSpPr/>
      </dsp:nvSpPr>
      <dsp:spPr>
        <a:xfrm>
          <a:off x="2984747" y="3431417"/>
          <a:ext cx="1142503" cy="1142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noProof="0"/>
            <a:t> </a:t>
          </a:r>
        </a:p>
      </dsp:txBody>
      <dsp:txXfrm>
        <a:off x="3152063" y="3598733"/>
        <a:ext cx="807871" cy="807871"/>
      </dsp:txXfrm>
    </dsp:sp>
    <dsp:sp modelId="{1C9EEB9C-E7C3-4990-BB3A-30AA679D5591}">
      <dsp:nvSpPr>
        <dsp:cNvPr id="0" name=""/>
        <dsp:cNvSpPr/>
      </dsp:nvSpPr>
      <dsp:spPr>
        <a:xfrm rot="12600000">
          <a:off x="2668718" y="3385277"/>
          <a:ext cx="303724" cy="3855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/>
        </a:p>
      </dsp:txBody>
      <dsp:txXfrm rot="10800000">
        <a:off x="2753731" y="3485175"/>
        <a:ext cx="212607" cy="231357"/>
      </dsp:txXfrm>
    </dsp:sp>
    <dsp:sp modelId="{676EFFE6-4CD4-4F15-A205-7B3066A3E98A}">
      <dsp:nvSpPr>
        <dsp:cNvPr id="0" name=""/>
        <dsp:cNvSpPr/>
      </dsp:nvSpPr>
      <dsp:spPr>
        <a:xfrm>
          <a:off x="1499021" y="2573633"/>
          <a:ext cx="1142503" cy="1142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noProof="0"/>
            <a:t> </a:t>
          </a:r>
        </a:p>
      </dsp:txBody>
      <dsp:txXfrm>
        <a:off x="1666337" y="2740949"/>
        <a:ext cx="807871" cy="807871"/>
      </dsp:txXfrm>
    </dsp:sp>
    <dsp:sp modelId="{FA99D6AA-9247-4317-B731-794C0F15CAA8}">
      <dsp:nvSpPr>
        <dsp:cNvPr id="0" name=""/>
        <dsp:cNvSpPr/>
      </dsp:nvSpPr>
      <dsp:spPr>
        <a:xfrm rot="16200000">
          <a:off x="1918410" y="2102898"/>
          <a:ext cx="303724" cy="3855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/>
        </a:p>
      </dsp:txBody>
      <dsp:txXfrm>
        <a:off x="1963969" y="2225576"/>
        <a:ext cx="212607" cy="231357"/>
      </dsp:txXfrm>
    </dsp:sp>
    <dsp:sp modelId="{27ED9422-07BF-4CD4-87A9-0AABF70F20D0}">
      <dsp:nvSpPr>
        <dsp:cNvPr id="0" name=""/>
        <dsp:cNvSpPr/>
      </dsp:nvSpPr>
      <dsp:spPr>
        <a:xfrm>
          <a:off x="1499021" y="858063"/>
          <a:ext cx="1142503" cy="1142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noProof="0"/>
        </a:p>
      </dsp:txBody>
      <dsp:txXfrm>
        <a:off x="1666337" y="1025379"/>
        <a:ext cx="807871" cy="807871"/>
      </dsp:txXfrm>
    </dsp:sp>
    <dsp:sp modelId="{6137D5B3-9F33-4BE0-8E70-089AD9EE584B}">
      <dsp:nvSpPr>
        <dsp:cNvPr id="0" name=""/>
        <dsp:cNvSpPr/>
      </dsp:nvSpPr>
      <dsp:spPr>
        <a:xfrm rot="19800000">
          <a:off x="2653829" y="811924"/>
          <a:ext cx="303724" cy="3855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kern="1200"/>
        </a:p>
      </dsp:txBody>
      <dsp:txXfrm>
        <a:off x="2659933" y="911822"/>
        <a:ext cx="212607" cy="231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E8ECAD-8935-0D4A-A8A9-ECA082D161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E7CFD-06D1-AE47-878F-357452B10E4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ECD4C7-9240-7740-A7DB-4C4CF55F3B86}" type="datetimeFigureOut">
              <a:rPr lang="en-GB"/>
              <a:pPr>
                <a:defRPr/>
              </a:pPr>
              <a:t>04/06/2026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8D3DAE6-AAD3-4141-9A5B-E18C9B90AB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660F51A-CC1C-8246-B9F4-4BD84D3D0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3B077-CD52-8548-9E5E-924E86BB3D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A01E4-7F1E-B240-B674-F53683246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88C76B-FAED-2348-AF1D-95C3A7DF98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8C76B-FAED-2348-AF1D-95C3A7DF98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48B3A-5252-75F9-B711-BB7EAF969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C43F6BD-0480-CEFD-25F3-9E6935E4C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B667237-98A4-68BB-1096-B1CB8DA4C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also want everyone in the </a:t>
            </a:r>
            <a:r>
              <a:rPr lang="en-US" err="1"/>
              <a:t>Inwido</a:t>
            </a:r>
            <a:r>
              <a:rPr lang="en-US"/>
              <a:t> family to adhere to our Code of Conduct and embrace our strong values in every contact with colleagues, customers, suppliers and other stakeholders. A couple of perspectives guide us in particular:  </a:t>
            </a:r>
          </a:p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545EC10-CB2A-3933-00D6-64DD2E7A5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8C76B-FAED-2348-AF1D-95C3A7DF98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3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MÅLET KAN TYCKAS AMBITIÖST – MEN FULLT GÖRBART ENLIGT MIG OCH GMT</a:t>
            </a:r>
          </a:p>
          <a:p>
            <a:r>
              <a:rPr lang="sv-SE"/>
              <a:t>BEHÖVER VÄXA MED CA 15% PER ÅR FR O M NU – 50 / 50 ORGANISKT VS M&amp;A</a:t>
            </a:r>
          </a:p>
          <a:p>
            <a:r>
              <a:rPr lang="sv-SE"/>
              <a:t>FLERA CENTRALA BYGGSTENAR – SEDAN NY VOLYM I MER EFFEKTIV STRUKTUR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8C76B-FAED-2348-AF1D-95C3A7DF98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98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8C76B-FAED-2348-AF1D-95C3A7DF98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120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85CF5-82C5-D7EE-2F3E-D02AACD31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CB1E9-DB2B-2C6C-C2EA-48CD3A746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B8D561-AB73-229A-F3E5-CF5E45054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42EC7-C277-6D1C-591A-44EE6EB31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8C76B-FAED-2348-AF1D-95C3A7DF98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02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4234-7874-2398-F5E5-059A5C2B2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C637F73-FFAF-3368-3FCE-74C4DFE94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9284E2CB-F5D8-AB38-DAE2-EA7778CEE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mentioned little more than a month ago, we have every reason to </a:t>
            </a:r>
            <a:r>
              <a:rPr lang="en-US" u="sng"/>
              <a:t>be proud of Q1 performance</a:t>
            </a:r>
            <a:r>
              <a:rPr lang="en-US"/>
              <a:t> – fighting historically low levels in new-build, and without destroying the business in the short or long term, is impressive.</a:t>
            </a:r>
          </a:p>
          <a:p>
            <a:r>
              <a:rPr lang="en-US"/>
              <a:t>A lot is about the lack of volume, but in a more </a:t>
            </a:r>
            <a:r>
              <a:rPr lang="en-US" u="sng"/>
              <a:t>seasonal environment</a:t>
            </a:r>
            <a:r>
              <a:rPr lang="en-US"/>
              <a:t>, at the same time, Q1 is always the weakest.</a:t>
            </a:r>
          </a:p>
          <a:p>
            <a:r>
              <a:rPr lang="en-US"/>
              <a:t>There are definitely </a:t>
            </a:r>
            <a:r>
              <a:rPr lang="en-US" u="sng"/>
              <a:t>positives</a:t>
            </a:r>
            <a:r>
              <a:rPr lang="en-US"/>
              <a:t> to highlight as well, especially the consumer side in Denmark and in e-Commerce, as well as Sidey's contribution.</a:t>
            </a:r>
          </a:p>
          <a:p>
            <a:r>
              <a:rPr lang="en-US"/>
              <a:t>What we stated in April still holds true: The </a:t>
            </a:r>
            <a:r>
              <a:rPr lang="en-US" u="sng"/>
              <a:t>second quarter has started positive</a:t>
            </a:r>
            <a:r>
              <a:rPr lang="en-US"/>
              <a:t>, primarily on the consumer side, with Denmark leading the field but with activity picking up also in Sweden and in Finland – in the case of </a:t>
            </a:r>
            <a:r>
              <a:rPr lang="en-US" u="sng"/>
              <a:t>Sweden</a:t>
            </a:r>
            <a:r>
              <a:rPr lang="en-US"/>
              <a:t>, the recent interest rate cut by </a:t>
            </a:r>
            <a:r>
              <a:rPr lang="en-US" err="1"/>
              <a:t>Riksbanken</a:t>
            </a:r>
            <a:r>
              <a:rPr lang="en-US"/>
              <a:t> was an important psychological trigger for the sector, plus rising property valuations and more deals done, and the weather has helped too.</a:t>
            </a:r>
          </a:p>
          <a:p>
            <a:r>
              <a:rPr lang="en-US" u="sng"/>
              <a:t>England</a:t>
            </a:r>
            <a:r>
              <a:rPr lang="en-US"/>
              <a:t> still remains soft, and 3 out of our 5 major competitors have gone belly up, of course creating opportunities for us.</a:t>
            </a:r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8819BD1-581E-AC76-D270-AEBE1B53E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8C76B-FAED-2348-AF1D-95C3A7DF98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10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94520-40ED-B035-A798-EDCB8F6B9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8142C-0186-1A2D-BFB5-E673421AC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BC2A0-F5D0-9D6C-4019-F92FD85AB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2348E-CBA7-222C-2BE6-D0CBF61AF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8C76B-FAED-2348-AF1D-95C3A7DF98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81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C7A0E-6BB7-9A7F-1543-46C5FFEE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5C34F02-B1E4-855C-1037-C4EC520CE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921D3A2-2EE9-0476-2013-704196EF1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EN FÖRKLARANDE FAKTOR BAKOM VÅR FRAMGÅNG I LÅGKONJUNKTUREN</a:t>
            </a:r>
          </a:p>
          <a:p>
            <a:r>
              <a:rPr lang="sv-SE"/>
              <a:t>PUDELNS KÄRNA – GENUINT DECENTRALISERAT, SMÅLÄNDSKT</a:t>
            </a:r>
          </a:p>
          <a:p>
            <a:r>
              <a:rPr lang="sv-SE"/>
              <a:t>JAG HAR STUDERAT OCH UPPLEVT DEN NÅGRA OMGÅNGAR – FUNGERAR BRA</a:t>
            </a:r>
          </a:p>
          <a:p>
            <a:r>
              <a:rPr lang="sv-SE"/>
              <a:t>TVÅ PÅGÅENDE REKRYTERINGAR TILL KONCERNLEDNINGEN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9822291-6FF1-4D24-8E9D-5F8D10337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8C76B-FAED-2348-AF1D-95C3A7DF98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90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fönster 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725959-C3A9-53B4-EAB9-B437596D4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22258" cy="690088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653FD1D-5CE4-2447-20CC-B17FAB0D52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D5A2B3E4-C544-5400-1A83-902F0CFB7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69352D12-857E-2D9E-2D0A-97B6F0DC0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60D48F6-F275-E782-0597-CFCF888EF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7DBC1B-A230-8994-E489-62A1EC2FB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grön_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dimma, Granskog, Tropiska och subtropiska barrskogar&#10;&#10;Automatiskt genererad beskrivning">
            <a:extLst>
              <a:ext uri="{FF2B5EF4-FFF2-40B4-BE49-F238E27FC236}">
                <a16:creationId xmlns:a16="http://schemas.microsoft.com/office/drawing/2014/main" id="{4C1E85FC-3074-0531-ABF4-620FDD22A7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025" r="11506"/>
          <a:stretch/>
        </p:blipFill>
        <p:spPr>
          <a:xfrm>
            <a:off x="-1" y="0"/>
            <a:ext cx="12192001" cy="687902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EA0E517-A87D-C555-F844-32B200ECB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305F4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6D0242A-95F0-1AE8-8898-E8F215EF2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Sustainability</a:t>
            </a:r>
            <a:br>
              <a:rPr lang="sv-SE"/>
            </a:br>
            <a:r>
              <a:rPr lang="sv-SE"/>
              <a:t>on </a:t>
            </a:r>
            <a:r>
              <a:rPr lang="sv-SE" err="1"/>
              <a:t>one</a:t>
            </a:r>
            <a:r>
              <a:rPr lang="sv-SE"/>
              <a:t> or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rows</a:t>
            </a:r>
            <a:endParaRPr lang="sv-SE"/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D9CBCBEA-26EA-F114-1DE3-FE30E3EB54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8952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7DFDD98-A270-5A39-EC89-54D32D8791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19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940" userDrawn="1">
          <p15:clr>
            <a:srgbClr val="FBAE40"/>
          </p15:clr>
        </p15:guide>
        <p15:guide id="3" orient="horz" pos="935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725959-C3A9-53B4-EAB9-B437596D4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22258" cy="690088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653FD1D-5CE4-2447-20CC-B17FAB0D52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D5A2B3E4-C544-5400-1A83-902F0CFB7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69352D12-857E-2D9E-2D0A-97B6F0DC0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60D48F6-F275-E782-0597-CFCF888EF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7DBC1B-A230-8994-E489-62A1EC2FB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530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0012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kel utan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dirty="0" err="1"/>
              <a:t>Headline</a:t>
            </a:r>
            <a:r>
              <a:rPr lang="sv-SE" dirty="0"/>
              <a:t> </a:t>
            </a:r>
            <a:r>
              <a:rPr lang="sv-SE" dirty="0" err="1"/>
              <a:t>numbers</a:t>
            </a:r>
            <a:endParaRPr lang="sv-SE" dirty="0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sv-SE" dirty="0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dirty="0" err="1"/>
              <a:t>Headline</a:t>
            </a:r>
            <a:r>
              <a:rPr lang="sv-SE" dirty="0"/>
              <a:t> for </a:t>
            </a:r>
            <a:r>
              <a:rPr lang="sv-SE" dirty="0" err="1"/>
              <a:t>graph</a:t>
            </a:r>
            <a:endParaRPr lang="sv-SE" dirty="0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1009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D2A582D-FC0C-574A-96BE-F314617536D9}"/>
              </a:ext>
            </a:extLst>
          </p:cNvPr>
          <p:cNvSpPr/>
          <p:nvPr userDrawn="1"/>
        </p:nvSpPr>
        <p:spPr>
          <a:xfrm>
            <a:off x="0" y="468824"/>
            <a:ext cx="12192000" cy="6389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A0C51181-957A-F01D-889D-160D118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6A9B05E2-A1E0-026E-5F7A-C14B503F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0BDC5E0A-2231-A482-A351-BC0D82A8E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BEFA430-B6B5-455D-AA8F-AE80FA279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15" name="Platshållare för diagram 4">
            <a:extLst>
              <a:ext uri="{FF2B5EF4-FFF2-40B4-BE49-F238E27FC236}">
                <a16:creationId xmlns:a16="http://schemas.microsoft.com/office/drawing/2014/main" id="{08E301F9-5C75-2CA9-ED57-C7EBC9549C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841422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87674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725959-C3A9-53B4-EAB9-B437596D4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22258" cy="690088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653FD1D-5CE4-2447-20CC-B17FAB0D52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D5A2B3E4-C544-5400-1A83-902F0CFB7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69352D12-857E-2D9E-2D0A-97B6F0DC0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60D48F6-F275-E782-0597-CFCF888EF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7DBC1B-A230-8994-E489-62A1EC2FB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9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grön_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62E4BFA-DE3D-C344-2253-423001AC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7986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F7BB6A19-4B89-3287-7160-679D0913DDF7}"/>
              </a:ext>
            </a:extLst>
          </p:cNvPr>
          <p:cNvSpPr/>
          <p:nvPr userDrawn="1"/>
        </p:nvSpPr>
        <p:spPr>
          <a:xfrm>
            <a:off x="1" y="0"/>
            <a:ext cx="12191998" cy="6879864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305F4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2112297-F9EA-97B6-AF3C-F2E148CE0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Sustainability</a:t>
            </a:r>
            <a:br>
              <a:rPr lang="sv-SE"/>
            </a:br>
            <a:r>
              <a:rPr lang="sv-SE"/>
              <a:t>on </a:t>
            </a:r>
            <a:r>
              <a:rPr lang="sv-SE" err="1"/>
              <a:t>one</a:t>
            </a:r>
            <a:r>
              <a:rPr lang="sv-SE"/>
              <a:t> or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rows</a:t>
            </a:r>
            <a:endParaRPr lang="sv-SE"/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9FF9C785-80A2-75FD-EF35-D4647088A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8952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4159B92-9602-6D13-AC66-0014EFD46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57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940" userDrawn="1">
          <p15:clr>
            <a:srgbClr val="FBAE40"/>
          </p15:clr>
        </p15:guide>
        <p15:guide id="3" orient="horz" pos="93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orange_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DD78C1D-5F5D-9C56-4ADC-6CA0AC9AE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7986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0C3A3AA-C969-A902-E068-B16DB8549407}"/>
              </a:ext>
            </a:extLst>
          </p:cNvPr>
          <p:cNvSpPr/>
          <p:nvPr userDrawn="1"/>
        </p:nvSpPr>
        <p:spPr>
          <a:xfrm>
            <a:off x="0" y="-1"/>
            <a:ext cx="12192000" cy="6887055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18C1611-A5D1-774C-9611-BD58286CA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finance</a:t>
            </a:r>
            <a:br>
              <a:rPr lang="sv-SE"/>
            </a:br>
            <a:r>
              <a:rPr lang="sv-SE"/>
              <a:t>or </a:t>
            </a:r>
            <a:r>
              <a:rPr lang="sv-SE" err="1"/>
              <a:t>other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BAC7FC-48BF-F8EA-B954-B4F27F5F8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59DA955-E8ED-E3E1-2935-D44759122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377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3307627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940" userDrawn="1">
          <p15:clr>
            <a:srgbClr val="FBAE40"/>
          </p15:clr>
        </p15:guide>
        <p15:guide id="3" orient="horz" pos="93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orange_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BC4FF0C-A1A3-EDDB-147D-24BD0FEFF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85" y="0"/>
            <a:ext cx="12196687" cy="687986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0C3A3AA-C969-A902-E068-B16DB8549407}"/>
              </a:ext>
            </a:extLst>
          </p:cNvPr>
          <p:cNvSpPr/>
          <p:nvPr userDrawn="1"/>
        </p:nvSpPr>
        <p:spPr>
          <a:xfrm>
            <a:off x="0" y="-1"/>
            <a:ext cx="12192000" cy="6887055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18C1611-A5D1-774C-9611-BD58286CA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finance</a:t>
            </a:r>
            <a:br>
              <a:rPr lang="sv-SE"/>
            </a:br>
            <a:r>
              <a:rPr lang="sv-SE"/>
              <a:t>or </a:t>
            </a:r>
            <a:r>
              <a:rPr lang="sv-SE" err="1"/>
              <a:t>other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BAC7FC-48BF-F8EA-B954-B4F27F5F8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59DA955-E8ED-E3E1-2935-D44759122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377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41486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940" userDrawn="1">
          <p15:clr>
            <a:srgbClr val="FBAE40"/>
          </p15:clr>
        </p15:guide>
        <p15:guide id="3" orient="horz" pos="93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med grå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D2A582D-FC0C-574A-96BE-F314617536D9}"/>
              </a:ext>
            </a:extLst>
          </p:cNvPr>
          <p:cNvSpPr/>
          <p:nvPr userDrawn="1"/>
        </p:nvSpPr>
        <p:spPr>
          <a:xfrm>
            <a:off x="0" y="468824"/>
            <a:ext cx="12192000" cy="6389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A0C51181-957A-F01D-889D-160D118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6A9B05E2-A1E0-026E-5F7A-C14B503F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0BDC5E0A-2231-A482-A351-BC0D82A8E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BEFA430-B6B5-455D-AA8F-AE80FA279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15" name="Platshållare för diagram 4">
            <a:extLst>
              <a:ext uri="{FF2B5EF4-FFF2-40B4-BE49-F238E27FC236}">
                <a16:creationId xmlns:a16="http://schemas.microsoft.com/office/drawing/2014/main" id="{08E301F9-5C75-2CA9-ED57-C7EBC9549C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3078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utan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2151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 med bild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E8759222-86E8-572B-6C94-5E7734F7C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1055"/>
            <a:ext cx="6096000" cy="638694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5617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 med grå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6777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 med blå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4790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jus bildbakgrund fönster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55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fönster_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yggnad, vägg, fixtur, Dagsljus&#10;&#10;Automatiskt genererad beskrivning">
            <a:extLst>
              <a:ext uri="{FF2B5EF4-FFF2-40B4-BE49-F238E27FC236}">
                <a16:creationId xmlns:a16="http://schemas.microsoft.com/office/drawing/2014/main" id="{C1F7A537-3BA0-6D18-0D78-680C4DE80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20755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0E8FBDC-715B-35C9-FE79-47F5716EC1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617EC65-0FF6-5047-F8F9-A5E208434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8C38AA2D-32EE-2D96-ED2C-435477B46D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E8FB9F9-FBEA-EB7F-AEBF-B34F83FE6A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DD7A3C9-C06D-06DD-52DD-32F29FD8E5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9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jus bildbakgrund interiör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4FBF372-2B3A-FF21-41A6-F308673BE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118" r="11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1EC1129-2518-1911-6D19-89F860E483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3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D2A582D-FC0C-574A-96BE-F314617536D9}"/>
              </a:ext>
            </a:extLst>
          </p:cNvPr>
          <p:cNvSpPr/>
          <p:nvPr userDrawn="1"/>
        </p:nvSpPr>
        <p:spPr>
          <a:xfrm>
            <a:off x="0" y="468824"/>
            <a:ext cx="12192000" cy="6389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A0C51181-957A-F01D-889D-160D118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6A9B05E2-A1E0-026E-5F7A-C14B503F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0BDC5E0A-2231-A482-A351-BC0D82A8E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BEFA430-B6B5-455D-AA8F-AE80FA279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15" name="Platshållare för diagram 4">
            <a:extLst>
              <a:ext uri="{FF2B5EF4-FFF2-40B4-BE49-F238E27FC236}">
                <a16:creationId xmlns:a16="http://schemas.microsoft.com/office/drawing/2014/main" id="{08E301F9-5C75-2CA9-ED57-C7EBC9549C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2041601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324654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725959-C3A9-53B4-EAB9-B437596D4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22258" cy="690088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653FD1D-5CE4-2447-20CC-B17FAB0D52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D5A2B3E4-C544-5400-1A83-902F0CFB7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69352D12-857E-2D9E-2D0A-97B6F0DC0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60D48F6-F275-E782-0597-CFCF888EF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7DBC1B-A230-8994-E489-62A1EC2FB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30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line, subline,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6340A4-0521-1347-BA19-7EF018B27B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67A2-11A2-6841-BC6D-D0B4781304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E6923E-6884-4AF2-9E8E-7EEA3162ABF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9588" y="2438400"/>
            <a:ext cx="10844210" cy="39179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ABBDB11E-74A7-4020-AAE2-F353FFE4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557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line, subline, •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E33B7896-E4D1-4E44-9094-DBDC4C6674B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AAF1D-5E70-DA44-8A54-85F695A1FF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3E1DD08-38C4-894E-A124-365063940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6413" y="2438401"/>
            <a:ext cx="10739437" cy="3292444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34939C-68F1-476A-AADF-994CE231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412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Headline, subline, 2 x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5104E-CA2D-5D42-8835-E966F8567F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588" y="2438400"/>
            <a:ext cx="5248275" cy="40624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FD1C7F4A-AD7E-4942-B90A-215DB62997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7142" y="2438400"/>
            <a:ext cx="5248275" cy="4062413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1DC2F070-F344-D845-A18C-8CFA45A10DB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8C9-8813-0547-A1A6-981D875F06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7A5633B-41AD-43BF-8F16-82896AB4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019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Headline+Body text +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extLst>
              <a:ext uri="{FF2B5EF4-FFF2-40B4-BE49-F238E27FC236}">
                <a16:creationId xmlns:a16="http://schemas.microsoft.com/office/drawing/2014/main" id="{4A12A502-EF77-B843-97AD-DD5795B2B8E9}"/>
              </a:ext>
            </a:extLst>
          </p:cNvPr>
          <p:cNvSpPr/>
          <p:nvPr/>
        </p:nvSpPr>
        <p:spPr>
          <a:xfrm>
            <a:off x="6096000" y="515938"/>
            <a:ext cx="6096000" cy="63595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9D78269E-CFF1-9543-B7D2-772F68CEF5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016" y="2422164"/>
            <a:ext cx="5332226" cy="4351338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itchFamily="2" charset="2"/>
              <a:buChar char="§"/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A75C4B4-DE22-2D46-952E-1BBC39F0FE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1763" y="963613"/>
            <a:ext cx="53244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4E9BE03D-D041-584F-9C30-3CE71711B1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4FFA46-B446-FE44-99AA-6BE4A96CF5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9ED0A8-CF74-4271-A465-AF350A99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1263931"/>
            <a:ext cx="5332227" cy="92133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83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Headline+Body text+Content PE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extLst>
              <a:ext uri="{FF2B5EF4-FFF2-40B4-BE49-F238E27FC236}">
                <a16:creationId xmlns:a16="http://schemas.microsoft.com/office/drawing/2014/main" id="{096B555F-4D20-984F-848A-4EF2B3A0AF78}"/>
              </a:ext>
            </a:extLst>
          </p:cNvPr>
          <p:cNvSpPr/>
          <p:nvPr/>
        </p:nvSpPr>
        <p:spPr>
          <a:xfrm>
            <a:off x="6096000" y="515938"/>
            <a:ext cx="6096000" cy="6359525"/>
          </a:xfrm>
          <a:prstGeom prst="rect">
            <a:avLst/>
          </a:prstGeom>
          <a:solidFill>
            <a:srgbClr val="DD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9D78269E-CFF1-9543-B7D2-772F68CEF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016" y="2422164"/>
            <a:ext cx="5332226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A75C4B4-DE22-2D46-952E-1BBC39F0FE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1763" y="963613"/>
            <a:ext cx="53244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5D610924-35E2-534B-8F01-6B3CA7FC6D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906C06-64F4-CC43-8882-073F302974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5970FF2-F784-4940-A2E8-C3A6C84E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63931"/>
            <a:ext cx="5332226" cy="91358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01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Headline+Body text+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extLst>
              <a:ext uri="{FF2B5EF4-FFF2-40B4-BE49-F238E27FC236}">
                <a16:creationId xmlns:a16="http://schemas.microsoft.com/office/drawing/2014/main" id="{1438710B-2972-B342-BEB7-FD66DBBA6036}"/>
              </a:ext>
            </a:extLst>
          </p:cNvPr>
          <p:cNvSpPr/>
          <p:nvPr/>
        </p:nvSpPr>
        <p:spPr>
          <a:xfrm>
            <a:off x="6096000" y="528954"/>
            <a:ext cx="6096000" cy="63290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9D78269E-CFF1-9543-B7D2-772F68CEF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016" y="2422164"/>
            <a:ext cx="5332226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A75C4B4-DE22-2D46-952E-1BBC39F0FE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1763" y="963613"/>
            <a:ext cx="53244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9172C67-5E8D-5140-9B1E-E9774FAC4C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5F00999-CAAD-6F4D-8D8D-18C5A1F7BA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06A7F7-67A5-DD49-A433-9609E734AA2C}"/>
              </a:ext>
            </a:extLst>
          </p:cNvPr>
          <p:cNvSpPr txBox="1"/>
          <p:nvPr userDrawn="1"/>
        </p:nvSpPr>
        <p:spPr>
          <a:xfrm>
            <a:off x="10488706" y="322729"/>
            <a:ext cx="0" cy="0"/>
          </a:xfrm>
          <a:prstGeom prst="rect">
            <a:avLst/>
          </a:prstGeom>
        </p:spPr>
        <p:txBody>
          <a:bodyPr vert="horz" wrap="none" lIns="91440" tIns="0" rIns="91440" bIns="45720" rtlCol="0" anchor="t" anchorCtr="0">
            <a:noAutofit/>
          </a:bodyPr>
          <a:lstStyle/>
          <a:p>
            <a:pPr algn="l"/>
            <a:endParaRPr lang="en-GB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A731E92-1B97-439D-912A-BB342AA7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263931"/>
            <a:ext cx="5332226" cy="100657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54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B8D61DB-E46D-AEA1-9B14-E9B1FD1FE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3833"/>
            <a:ext cx="12222258" cy="687322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927E268-2C66-F51E-67D8-81CE1D125F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A905D5B6-439A-125E-BFA6-4D2E6B692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33737FAB-A504-89FA-5710-6D09ADFBD9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F94FBD3A-F05B-5F54-B09E-3679E85803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8D30126-6DE9-E3E5-5725-54541EC41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78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Headline+Subline + 2 x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49248EB-7B5D-5648-AA96-1D7E71D3E2DD}"/>
              </a:ext>
            </a:extLst>
          </p:cNvPr>
          <p:cNvSpPr/>
          <p:nvPr/>
        </p:nvSpPr>
        <p:spPr>
          <a:xfrm>
            <a:off x="0" y="2295525"/>
            <a:ext cx="12192000" cy="45624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83AB4C5-C9BA-3D42-8234-B5DCD88DE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7001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566B8FD-F75C-4B48-A9A4-3C9E97FA707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09588" y="2628900"/>
            <a:ext cx="5005387" cy="3714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itchFamily="2" charset="2"/>
              <a:buChar char="§"/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F7841208-9934-2A49-8341-62C432D617F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53135" y="2643187"/>
            <a:ext cx="5005387" cy="371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AC6FF764-50A3-124D-8C29-EB70B59566F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62C9E91-C8DC-9142-B403-07D230FCCE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685DA2D-EF0D-42C4-A629-7A221335B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9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Headline+Body 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9D78269E-CFF1-9543-B7D2-772F68CEF5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016" y="2422164"/>
            <a:ext cx="5332226" cy="4351338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B5ED6A0-D8D8-A34D-B4F5-821406C01E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536575"/>
            <a:ext cx="6096000" cy="6321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D312AF39-9982-5E42-A2EB-397A6B205B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CC28A8D-B8D1-4244-9E26-38068BFD3E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990B418-884D-4BE0-AA53-608C26C4F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1263931"/>
            <a:ext cx="5332227" cy="99882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85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Headline+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9">
            <a:extLst>
              <a:ext uri="{FF2B5EF4-FFF2-40B4-BE49-F238E27FC236}">
                <a16:creationId xmlns:a16="http://schemas.microsoft.com/office/drawing/2014/main" id="{9ED2ECA7-76E0-E945-BE5F-224F254CD61F}"/>
              </a:ext>
            </a:extLst>
          </p:cNvPr>
          <p:cNvSpPr/>
          <p:nvPr/>
        </p:nvSpPr>
        <p:spPr>
          <a:xfrm>
            <a:off x="6096000" y="515938"/>
            <a:ext cx="6096000" cy="635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7" name="Rektangel 10">
            <a:extLst>
              <a:ext uri="{FF2B5EF4-FFF2-40B4-BE49-F238E27FC236}">
                <a16:creationId xmlns:a16="http://schemas.microsoft.com/office/drawing/2014/main" id="{D85ED218-5615-6F44-846D-C51EDED77245}"/>
              </a:ext>
            </a:extLst>
          </p:cNvPr>
          <p:cNvSpPr/>
          <p:nvPr/>
        </p:nvSpPr>
        <p:spPr>
          <a:xfrm>
            <a:off x="-322263" y="2028825"/>
            <a:ext cx="11980863" cy="4092575"/>
          </a:xfrm>
          <a:prstGeom prst="rect">
            <a:avLst/>
          </a:prstGeom>
          <a:noFill/>
          <a:ln w="28575">
            <a:solidFill>
              <a:srgbClr val="003B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cxnSp>
        <p:nvCxnSpPr>
          <p:cNvPr id="9" name="Rak 14">
            <a:extLst>
              <a:ext uri="{FF2B5EF4-FFF2-40B4-BE49-F238E27FC236}">
                <a16:creationId xmlns:a16="http://schemas.microsoft.com/office/drawing/2014/main" id="{AA728E4F-CA27-7B4C-A9E4-12AB910C80CB}"/>
              </a:ext>
            </a:extLst>
          </p:cNvPr>
          <p:cNvCxnSpPr/>
          <p:nvPr/>
        </p:nvCxnSpPr>
        <p:spPr>
          <a:xfrm>
            <a:off x="0" y="519113"/>
            <a:ext cx="1219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15">
            <a:extLst>
              <a:ext uri="{FF2B5EF4-FFF2-40B4-BE49-F238E27FC236}">
                <a16:creationId xmlns:a16="http://schemas.microsoft.com/office/drawing/2014/main" id="{EC522222-3348-964E-81C1-62BF3A01F765}"/>
              </a:ext>
            </a:extLst>
          </p:cNvPr>
          <p:cNvSpPr/>
          <p:nvPr/>
        </p:nvSpPr>
        <p:spPr>
          <a:xfrm>
            <a:off x="11658600" y="-1895475"/>
            <a:ext cx="11979275" cy="3924300"/>
          </a:xfrm>
          <a:prstGeom prst="rect">
            <a:avLst/>
          </a:prstGeom>
          <a:noFill/>
          <a:ln w="28575">
            <a:solidFill>
              <a:srgbClr val="003B5C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D166F707-5E13-C449-86A4-A4354A3E603E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-5221" y="2238495"/>
            <a:ext cx="3739395" cy="3617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FD12B81B-ECB4-DA43-ADBA-2C35D42B9A9C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853577" y="2238495"/>
            <a:ext cx="3739395" cy="36170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13" name="Platshållare för bild 6">
            <a:extLst>
              <a:ext uri="{FF2B5EF4-FFF2-40B4-BE49-F238E27FC236}">
                <a16:creationId xmlns:a16="http://schemas.microsoft.com/office/drawing/2014/main" id="{AFF20FB4-80EE-3C4A-BE70-C898DE4049AF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712375" y="2238494"/>
            <a:ext cx="3739395" cy="361704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42B4C0D-8D79-0849-BCC5-6E849DC5B2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FB057-F99D-DF4E-969D-C699F26C01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45F64BD-DC90-468C-9785-D1F3B7D9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087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Headline+Sublin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9F7CD80-CD03-6D4C-8B84-8582814FB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95061"/>
            <a:ext cx="12198927" cy="456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B1790B69-81B2-F64F-91CC-D14976EE14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13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68BEDBA-D30B-5541-A40C-17CF6659A5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AA5CE-1A4E-3A47-B53C-8F027077DE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966EF73-36C6-4AEE-91E0-5EC68020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611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0B636C-D4D1-4865-BDC9-1103EA55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821DB71-4623-4902-861C-8086657C3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1A245-5BFF-144D-8891-1D514C935FE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05C4C501-43CE-4CDB-8EAD-FED022D0FE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13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226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0E0FA-65F4-4F1D-AE12-92812726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106A6B8-5739-41CE-860E-BED5B3EDA9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1A245-5BFF-144D-8891-1D514C935FE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688EC60E-59A6-4B76-ACEC-A2C36DD814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33936"/>
            <a:ext cx="12192000" cy="633593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62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. Chapter Peach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>
            <a:extLst>
              <a:ext uri="{FF2B5EF4-FFF2-40B4-BE49-F238E27FC236}">
                <a16:creationId xmlns:a16="http://schemas.microsoft.com/office/drawing/2014/main" id="{331299DD-DEBD-DF46-AC4C-B0742474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000" y="198438"/>
            <a:ext cx="15684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latshållare för bild 5">
            <a:extLst>
              <a:ext uri="{FF2B5EF4-FFF2-40B4-BE49-F238E27FC236}">
                <a16:creationId xmlns:a16="http://schemas.microsoft.com/office/drawing/2014/main" id="{1B199D25-54B8-5243-AE33-E7513F65F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60001">
            <a:off x="-2172494" y="1669256"/>
            <a:ext cx="7243763" cy="360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5055ACA7-F8D2-2D44-9722-4D2FDC23ED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59236" y="2941019"/>
            <a:ext cx="5101257" cy="1480458"/>
          </a:xfrm>
          <a:noFill/>
          <a:ln>
            <a:noFill/>
          </a:ln>
        </p:spPr>
        <p:txBody>
          <a:bodyPr>
            <a:noAutofit/>
          </a:bodyPr>
          <a:lstStyle>
            <a:lvl1pPr marL="0" indent="0">
              <a:buFontTx/>
              <a:buNone/>
              <a:defRPr sz="4800" b="0" i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latshållare för text 36">
            <a:extLst>
              <a:ext uri="{FF2B5EF4-FFF2-40B4-BE49-F238E27FC236}">
                <a16:creationId xmlns:a16="http://schemas.microsoft.com/office/drawing/2014/main" id="{15C84D9B-EE5D-8C48-A418-EAB2ED63A7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59236" y="4477804"/>
            <a:ext cx="5818118" cy="75475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598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E8759222-86E8-572B-6C94-5E7734F7C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1055"/>
            <a:ext cx="6096000" cy="638694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448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084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6389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E0989CF-7BEE-774A-DF6F-7873365DC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"/>
            <a:ext cx="12222256" cy="687276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5974692-D9F2-E34B-A8DF-BC6296BB24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FB4A0112-B79C-EB13-2C75-462340E3C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A2B24128-1F99-04EB-1B1A-9DE8EF902C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733281CE-353C-3334-F7F4-59FAC2739C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96D66C1-AF6B-FCFF-23EA-1054198B26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08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E8759222-86E8-572B-6C94-5E7734F7C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1055"/>
            <a:ext cx="6096000" cy="638694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3708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1917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0762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jus bildbakgrund fönster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27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jus bildbakgrund skog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A23AE1C-8004-D273-1008-A1692F8F9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b="9173"/>
          <a:stretch/>
        </p:blipFill>
        <p:spPr>
          <a:xfrm>
            <a:off x="0" y="-1"/>
            <a:ext cx="12250226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2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jus bildbakgrund interiör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4FBF372-2B3A-FF21-41A6-F308673BE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118" r="11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74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jus bildbakgrund fönster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241FE7D-8BE0-AA1B-E527-0456EA000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b="9173"/>
          <a:stretch/>
        </p:blipFill>
        <p:spPr>
          <a:xfrm>
            <a:off x="0" y="-1"/>
            <a:ext cx="12250226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4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jus bildbakgrund skog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A23AE1C-8004-D273-1008-A1692F8F9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b="9173"/>
          <a:stretch/>
        </p:blipFill>
        <p:spPr>
          <a:xfrm>
            <a:off x="0" y="-1"/>
            <a:ext cx="12250226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2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jus bildbakgrund interiör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4FBF372-2B3A-FF21-41A6-F308673BEA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118" r="11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52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skärmbild, karta&#10;&#10;Automatiskt genererad beskrivning">
            <a:extLst>
              <a:ext uri="{FF2B5EF4-FFF2-40B4-BE49-F238E27FC236}">
                <a16:creationId xmlns:a16="http://schemas.microsoft.com/office/drawing/2014/main" id="{CDB78E4E-8A2E-FFD9-0ED6-AEBDF25705F6}"/>
              </a:ext>
            </a:extLst>
          </p:cNvPr>
          <p:cNvPicPr/>
          <p:nvPr userDrawn="1"/>
        </p:nvPicPr>
        <p:blipFill>
          <a:blip r:embed="rId2"/>
          <a:srcRect r="74" b="3134"/>
          <a:stretch/>
        </p:blipFill>
        <p:spPr>
          <a:xfrm>
            <a:off x="0" y="477520"/>
            <a:ext cx="1220875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5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3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86E832A-4427-E868-AFCE-7DD04C399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" y="-1"/>
            <a:ext cx="12221447" cy="687276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58E3E0E-961F-232A-929B-37FD638406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561322CB-277D-9299-32F4-B02FDAF04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73F34C31-CE74-ABB7-A5D2-08EF630C93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A6271FF4-5705-DF82-928F-DAC4F9BC4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4DFC50A-839D-2C7D-665F-715721D9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893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0DBEF67-6A60-C92D-0B3F-618DAC50DA59}"/>
              </a:ext>
            </a:extLst>
          </p:cNvPr>
          <p:cNvSpPr/>
          <p:nvPr userDrawn="1"/>
        </p:nvSpPr>
        <p:spPr>
          <a:xfrm>
            <a:off x="0" y="477520"/>
            <a:ext cx="12192000" cy="6380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992ACCE-F81B-8C95-E26A-882406FC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120637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xxxxx</a:t>
            </a:r>
            <a:endParaRPr lang="sv-SE"/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E365C9D9-71B2-F96E-D6BC-61DB7FED5A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73894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6" name="Platshållare för text 13">
            <a:extLst>
              <a:ext uri="{FF2B5EF4-FFF2-40B4-BE49-F238E27FC236}">
                <a16:creationId xmlns:a16="http://schemas.microsoft.com/office/drawing/2014/main" id="{F2A1A277-517B-E3D0-7BD0-B544BEE361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75837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2E4770B-1646-1F11-DCC5-CB0A15C7EE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238581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8" name="Platshållare för diagram 4">
            <a:extLst>
              <a:ext uri="{FF2B5EF4-FFF2-40B4-BE49-F238E27FC236}">
                <a16:creationId xmlns:a16="http://schemas.microsoft.com/office/drawing/2014/main" id="{B27FB971-B5DB-F6AB-F8FD-BC095A47E8D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312864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7516E2B6-7B56-3174-F0F4-7E647B3D447F}"/>
              </a:ext>
            </a:extLst>
          </p:cNvPr>
          <p:cNvGrpSpPr/>
          <p:nvPr userDrawn="1"/>
        </p:nvGrpSpPr>
        <p:grpSpPr>
          <a:xfrm>
            <a:off x="662826" y="477520"/>
            <a:ext cx="1358900" cy="317500"/>
            <a:chOff x="673100" y="0"/>
            <a:chExt cx="1358900" cy="317500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A7CA8B0-1DDD-0601-62F2-3C0915AE91B5}"/>
                </a:ext>
              </a:extLst>
            </p:cNvPr>
            <p:cNvSpPr/>
            <p:nvPr userDrawn="1"/>
          </p:nvSpPr>
          <p:spPr>
            <a:xfrm>
              <a:off x="673100" y="0"/>
              <a:ext cx="1358900" cy="317500"/>
            </a:xfrm>
            <a:prstGeom prst="rect">
              <a:avLst/>
            </a:prstGeom>
            <a:solidFill>
              <a:srgbClr val="003B5C">
                <a:alpha val="601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90524285-C6A5-E7E5-0D5E-1D4FC492D3D9}"/>
                </a:ext>
              </a:extLst>
            </p:cNvPr>
            <p:cNvSpPr txBox="1"/>
            <p:nvPr userDrawn="1"/>
          </p:nvSpPr>
          <p:spPr>
            <a:xfrm>
              <a:off x="673100" y="28630"/>
              <a:ext cx="1358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SCANDINAVIA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870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B610E5-CC7A-7A9D-7B22-E89B1AB4A1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2485" t="11773" b="11773"/>
          <a:stretch/>
        </p:blipFill>
        <p:spPr>
          <a:xfrm>
            <a:off x="0" y="478749"/>
            <a:ext cx="12204786" cy="6379251"/>
          </a:xfrm>
          <a:prstGeom prst="rect">
            <a:avLst/>
          </a:prstGeom>
        </p:spPr>
      </p:pic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2C37AE3B-BFF2-9B55-0D64-14DC1C4B5C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659" y="2475158"/>
            <a:ext cx="10019519" cy="3817937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7884431-D5E1-6E3B-7E89-0E5523DAC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59" y="120760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xxxx</a:t>
            </a:r>
            <a:endParaRPr lang="sv-SE"/>
          </a:p>
        </p:txBody>
      </p:sp>
      <p:sp>
        <p:nvSpPr>
          <p:cNvPr id="6" name="Platshållare för text 10">
            <a:extLst>
              <a:ext uri="{FF2B5EF4-FFF2-40B4-BE49-F238E27FC236}">
                <a16:creationId xmlns:a16="http://schemas.microsoft.com/office/drawing/2014/main" id="{387B7B74-D5F5-4E4B-B57E-4DB664FABE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659" y="174017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A70D4FAA-9BD9-0688-8C8A-7057FB2A3E78}"/>
              </a:ext>
            </a:extLst>
          </p:cNvPr>
          <p:cNvGrpSpPr/>
          <p:nvPr userDrawn="1"/>
        </p:nvGrpSpPr>
        <p:grpSpPr>
          <a:xfrm>
            <a:off x="617386" y="478750"/>
            <a:ext cx="1358900" cy="317500"/>
            <a:chOff x="673100" y="0"/>
            <a:chExt cx="1358900" cy="317500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03EBB64B-D495-88B9-052D-7F1F79D0727B}"/>
                </a:ext>
              </a:extLst>
            </p:cNvPr>
            <p:cNvSpPr/>
            <p:nvPr userDrawn="1"/>
          </p:nvSpPr>
          <p:spPr>
            <a:xfrm>
              <a:off x="673100" y="0"/>
              <a:ext cx="1358900" cy="317500"/>
            </a:xfrm>
            <a:prstGeom prst="rect">
              <a:avLst/>
            </a:prstGeom>
            <a:solidFill>
              <a:srgbClr val="003B5C">
                <a:alpha val="601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08BBB582-36EA-4ABA-8696-D033599FC7A8}"/>
                </a:ext>
              </a:extLst>
            </p:cNvPr>
            <p:cNvSpPr txBox="1"/>
            <p:nvPr userDrawn="1"/>
          </p:nvSpPr>
          <p:spPr>
            <a:xfrm>
              <a:off x="673100" y="28630"/>
              <a:ext cx="1358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SCANDINAVIA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9109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517A0DF4-7981-7C91-C2B9-C4FC4EC17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100" y="2473499"/>
            <a:ext cx="5127626" cy="3817937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BD5BD158-C697-8A85-C46D-252B03650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205947"/>
            <a:ext cx="5127626" cy="54112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xxx</a:t>
            </a:r>
          </a:p>
        </p:txBody>
      </p:sp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2F537F21-3318-DBAD-F665-2DDDEC5B7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738519"/>
            <a:ext cx="5127626" cy="690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8" name="Platshållare för bild 2">
            <a:extLst>
              <a:ext uri="{FF2B5EF4-FFF2-40B4-BE49-F238E27FC236}">
                <a16:creationId xmlns:a16="http://schemas.microsoft.com/office/drawing/2014/main" id="{9E4F90C3-DD31-E2F3-9CB2-B654C424A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77090"/>
            <a:ext cx="6096000" cy="63809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sv-SE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F686FF86-D48F-842D-A41B-04C00CE0202A}"/>
              </a:ext>
            </a:extLst>
          </p:cNvPr>
          <p:cNvGrpSpPr/>
          <p:nvPr userDrawn="1"/>
        </p:nvGrpSpPr>
        <p:grpSpPr>
          <a:xfrm>
            <a:off x="662826" y="477091"/>
            <a:ext cx="1358900" cy="317500"/>
            <a:chOff x="673100" y="0"/>
            <a:chExt cx="1358900" cy="317500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81E8CFCC-9A74-A87F-AFFC-987461B46C5F}"/>
                </a:ext>
              </a:extLst>
            </p:cNvPr>
            <p:cNvSpPr/>
            <p:nvPr userDrawn="1"/>
          </p:nvSpPr>
          <p:spPr>
            <a:xfrm>
              <a:off x="673100" y="0"/>
              <a:ext cx="1358900" cy="317500"/>
            </a:xfrm>
            <a:prstGeom prst="rect">
              <a:avLst/>
            </a:prstGeom>
            <a:solidFill>
              <a:srgbClr val="003B5C">
                <a:alpha val="601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EA432598-D1B6-DBD6-28C6-4D8EE39B025F}"/>
                </a:ext>
              </a:extLst>
            </p:cNvPr>
            <p:cNvSpPr txBox="1"/>
            <p:nvPr userDrawn="1"/>
          </p:nvSpPr>
          <p:spPr>
            <a:xfrm>
              <a:off x="673100" y="28630"/>
              <a:ext cx="1358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SCANDINAVIA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870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E8759222-86E8-572B-6C94-5E7734F7C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1055"/>
            <a:ext cx="6096000" cy="638694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3804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619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5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Headline, subline, 2 x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5104E-CA2D-5D42-8835-E966F8567F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588" y="2438400"/>
            <a:ext cx="5248275" cy="40624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FD1C7F4A-AD7E-4942-B90A-215DB62997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7142" y="2438400"/>
            <a:ext cx="5248275" cy="4062413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1DC2F070-F344-D845-A18C-8CFA45A10DB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8C9-8813-0547-A1A6-981D875F06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7A5633B-41AD-43BF-8F16-82896AB4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71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line, subline, •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E33B7896-E4D1-4E44-9094-DBDC4C6674B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AAF1D-5E70-DA44-8A54-85F695A1FF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3E1DD08-38C4-894E-A124-3650639405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6413" y="2438401"/>
            <a:ext cx="10739437" cy="3292444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34939C-68F1-476A-AADF-994CE2314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2187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line, subline,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6340A4-0521-1347-BA19-7EF018B27B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67A2-11A2-6841-BC6D-D0B4781304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EE6923E-6884-4AF2-9E8E-7EEA3162ABF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9588" y="2438400"/>
            <a:ext cx="10844210" cy="391795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ABBDB11E-74A7-4020-AAE2-F353FFE4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59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725959-C3A9-53B4-EAB9-B437596D4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22258" cy="690088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653FD1D-5CE4-2447-20CC-B17FAB0D52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D5A2B3E4-C544-5400-1A83-902F0CFB7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69352D12-857E-2D9E-2D0A-97B6F0DC0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60D48F6-F275-E782-0597-CFCF888EF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7DBC1B-A230-8994-E489-62A1EC2FB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6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4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5C68F433-0595-DD8D-F943-0EB9C53FCD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" y="-1"/>
            <a:ext cx="12221447" cy="687276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DD6C7E2-128E-56D8-893C-96A3C42F2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7A31C388-E35B-16E8-48F6-5725AE4CE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13" name="Platshållare för text 7">
            <a:extLst>
              <a:ext uri="{FF2B5EF4-FFF2-40B4-BE49-F238E27FC236}">
                <a16:creationId xmlns:a16="http://schemas.microsoft.com/office/drawing/2014/main" id="{95B8D50B-484E-4CAC-5477-342C422E0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401AA262-777F-DEAB-D06C-62F7E6994B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FBF9719-1446-F1AA-6477-4629D84E62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94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15C222C8-B878-CDB8-705F-346D665D97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D270DD44-C8C1-4789-6C9C-A3252D3B09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0C03D5B4-6A97-F08F-F1D6-47FB1B1631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14400"/>
            <a:ext cx="12192000" cy="7789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strategy</a:t>
            </a:r>
            <a:endParaRPr lang="sv-SE"/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8EEA817F-6032-24B4-8BFE-D52FB80A5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4100" y="1874838"/>
            <a:ext cx="2196500" cy="3743325"/>
          </a:xfrm>
          <a:prstGeom prst="rect">
            <a:avLst/>
          </a:prstGeom>
          <a:solidFill>
            <a:schemeClr val="bg1"/>
          </a:solidFill>
        </p:spPr>
        <p:txBody>
          <a:bodyPr lIns="180000" tIns="540000" rIns="180000" bIns="180000"/>
          <a:lstStyle>
            <a:lvl1pPr marL="0" indent="0">
              <a:buNone/>
              <a:defRPr sz="14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Brödtext</a:t>
            </a:r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FE26A61B-3054-A2F7-E40B-FE05D70310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5033" y="1976967"/>
            <a:ext cx="2230967" cy="347133"/>
          </a:xfrm>
          <a:prstGeom prst="rect">
            <a:avLst/>
          </a:prstGeom>
        </p:spPr>
        <p:txBody>
          <a:bodyPr lIns="180000"/>
          <a:lstStyle>
            <a:lvl1pPr marL="0" indent="0">
              <a:buNone/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7" name="Platshållare för text 13">
            <a:extLst>
              <a:ext uri="{FF2B5EF4-FFF2-40B4-BE49-F238E27FC236}">
                <a16:creationId xmlns:a16="http://schemas.microsoft.com/office/drawing/2014/main" id="{88CE8EB7-0B86-A63B-C55A-3D79A1E34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2500" y="1874838"/>
            <a:ext cx="2196500" cy="3743325"/>
          </a:xfrm>
          <a:prstGeom prst="rect">
            <a:avLst/>
          </a:prstGeom>
          <a:solidFill>
            <a:schemeClr val="bg1"/>
          </a:solidFill>
        </p:spPr>
        <p:txBody>
          <a:bodyPr lIns="180000" tIns="540000" rIns="180000" bIns="180000"/>
          <a:lstStyle>
            <a:lvl1pPr marL="0" indent="0">
              <a:buNone/>
              <a:defRPr sz="14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Brödtext</a:t>
            </a:r>
          </a:p>
        </p:txBody>
      </p:sp>
      <p:sp>
        <p:nvSpPr>
          <p:cNvPr id="13" name="Platshållare för text 15">
            <a:extLst>
              <a:ext uri="{FF2B5EF4-FFF2-40B4-BE49-F238E27FC236}">
                <a16:creationId xmlns:a16="http://schemas.microsoft.com/office/drawing/2014/main" id="{5B1164BB-633B-3485-12F8-74FFB5BA4A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3433" y="1976967"/>
            <a:ext cx="2230967" cy="347133"/>
          </a:xfrm>
          <a:prstGeom prst="rect">
            <a:avLst/>
          </a:prstGeom>
        </p:spPr>
        <p:txBody>
          <a:bodyPr lIns="180000"/>
          <a:lstStyle>
            <a:lvl1pPr marL="0" indent="0">
              <a:buNone/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EA06159-E3D5-6DA3-C7E7-959B3753B5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3600" y="1875070"/>
            <a:ext cx="2196500" cy="3743325"/>
          </a:xfrm>
          <a:prstGeom prst="rect">
            <a:avLst/>
          </a:prstGeom>
          <a:solidFill>
            <a:schemeClr val="bg1"/>
          </a:solidFill>
        </p:spPr>
        <p:txBody>
          <a:bodyPr lIns="180000" tIns="540000" rIns="180000" bIns="180000"/>
          <a:lstStyle>
            <a:lvl1pPr marL="0" indent="0">
              <a:buNone/>
              <a:defRPr sz="14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Brödtext</a:t>
            </a:r>
          </a:p>
        </p:txBody>
      </p:sp>
      <p:sp>
        <p:nvSpPr>
          <p:cNvPr id="15" name="Platshållare för text 15">
            <a:extLst>
              <a:ext uri="{FF2B5EF4-FFF2-40B4-BE49-F238E27FC236}">
                <a16:creationId xmlns:a16="http://schemas.microsoft.com/office/drawing/2014/main" id="{0D43317E-BE13-3A01-C49A-12A667A4E8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4533" y="1977199"/>
            <a:ext cx="2230967" cy="347133"/>
          </a:xfrm>
          <a:prstGeom prst="rect">
            <a:avLst/>
          </a:prstGeom>
        </p:spPr>
        <p:txBody>
          <a:bodyPr lIns="180000"/>
          <a:lstStyle>
            <a:lvl1pPr marL="0" indent="0">
              <a:buNone/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E78CEA77-39F7-8E78-0074-95B6849ECB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2000" y="1875070"/>
            <a:ext cx="2196500" cy="3743325"/>
          </a:xfrm>
          <a:prstGeom prst="rect">
            <a:avLst/>
          </a:prstGeom>
          <a:solidFill>
            <a:schemeClr val="bg1"/>
          </a:solidFill>
        </p:spPr>
        <p:txBody>
          <a:bodyPr lIns="180000" tIns="540000" rIns="180000" bIns="180000"/>
          <a:lstStyle>
            <a:lvl1pPr marL="0" indent="0">
              <a:buNone/>
              <a:defRPr sz="14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Brödtext</a:t>
            </a:r>
          </a:p>
        </p:txBody>
      </p:sp>
      <p:sp>
        <p:nvSpPr>
          <p:cNvPr id="17" name="Platshållare för text 15">
            <a:extLst>
              <a:ext uri="{FF2B5EF4-FFF2-40B4-BE49-F238E27FC236}">
                <a16:creationId xmlns:a16="http://schemas.microsoft.com/office/drawing/2014/main" id="{D7DC9AFB-B060-65BE-0A0C-DF84AF575E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2933" y="1977199"/>
            <a:ext cx="2230967" cy="347133"/>
          </a:xfrm>
          <a:prstGeom prst="rect">
            <a:avLst/>
          </a:prstGeom>
        </p:spPr>
        <p:txBody>
          <a:bodyPr lIns="180000"/>
          <a:lstStyle>
            <a:lvl1pPr marL="0" indent="0">
              <a:buNone/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7F7C2B23-08B1-E956-CA89-266D01864A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3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940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35DF0ED-BBC2-0B9E-7267-73DAB1DA0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2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424E626D-43F9-9984-66BE-B83068F6116D}"/>
              </a:ext>
            </a:extLst>
          </p:cNvPr>
          <p:cNvPicPr/>
          <p:nvPr userDrawn="1"/>
        </p:nvPicPr>
        <p:blipFill>
          <a:blip r:embed="rId2"/>
          <a:srcRect t="531" b="531"/>
          <a:stretch/>
        </p:blipFill>
        <p:spPr>
          <a:xfrm>
            <a:off x="0" y="477520"/>
            <a:ext cx="12208750" cy="6380480"/>
          </a:xfrm>
          <a:prstGeom prst="rect">
            <a:avLst/>
          </a:prstGeom>
        </p:spPr>
      </p:pic>
      <p:grpSp>
        <p:nvGrpSpPr>
          <p:cNvPr id="3" name="Grupp 2">
            <a:extLst>
              <a:ext uri="{FF2B5EF4-FFF2-40B4-BE49-F238E27FC236}">
                <a16:creationId xmlns:a16="http://schemas.microsoft.com/office/drawing/2014/main" id="{69BEE398-839D-318C-D32D-A9D7A41B0ED9}"/>
              </a:ext>
            </a:extLst>
          </p:cNvPr>
          <p:cNvGrpSpPr/>
          <p:nvPr userDrawn="1"/>
        </p:nvGrpSpPr>
        <p:grpSpPr>
          <a:xfrm>
            <a:off x="658813" y="477520"/>
            <a:ext cx="4213437" cy="5339285"/>
            <a:chOff x="658813" y="0"/>
            <a:chExt cx="4213437" cy="5339285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1ECAEE0A-7AA9-C3EA-8784-729013E85A61}"/>
                </a:ext>
              </a:extLst>
            </p:cNvPr>
            <p:cNvSpPr/>
            <p:nvPr userDrawn="1"/>
          </p:nvSpPr>
          <p:spPr>
            <a:xfrm>
              <a:off x="673100" y="0"/>
              <a:ext cx="4076321" cy="1392072"/>
            </a:xfrm>
            <a:prstGeom prst="rect">
              <a:avLst/>
            </a:prstGeom>
            <a:solidFill>
              <a:srgbClr val="003B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2D35F281-01E5-0061-834C-DAE7F5BBE2F9}"/>
                </a:ext>
              </a:extLst>
            </p:cNvPr>
            <p:cNvSpPr txBox="1"/>
            <p:nvPr userDrawn="1"/>
          </p:nvSpPr>
          <p:spPr>
            <a:xfrm>
              <a:off x="673099" y="312217"/>
              <a:ext cx="41991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0" tIns="0" rIns="0" bIns="0" rtlCol="0">
              <a:spAutoFit/>
            </a:bodyPr>
            <a:lstStyle/>
            <a:p>
              <a:pPr algn="l"/>
              <a:r>
                <a:rPr lang="sv-SE" sz="1800">
                  <a:solidFill>
                    <a:schemeClr val="bg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Business Area:</a:t>
              </a:r>
            </a:p>
          </p:txBody>
        </p:sp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A8A61E78-3F02-D9B3-8129-83FC16AABCF9}"/>
                </a:ext>
              </a:extLst>
            </p:cNvPr>
            <p:cNvSpPr txBox="1"/>
            <p:nvPr userDrawn="1"/>
          </p:nvSpPr>
          <p:spPr>
            <a:xfrm>
              <a:off x="673099" y="648043"/>
              <a:ext cx="4199151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0" tIns="0" rIns="0" bIns="0" rtlCol="0">
              <a:spAutoFit/>
            </a:bodyPr>
            <a:lstStyle/>
            <a:p>
              <a:pPr algn="l"/>
              <a:r>
                <a:rPr lang="sv-SE" sz="3200" b="1">
                  <a:solidFill>
                    <a:schemeClr val="bg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SCANDINAVIA</a:t>
              </a: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4156409A-1855-2B37-20DE-F4DDD3FC3006}"/>
                </a:ext>
              </a:extLst>
            </p:cNvPr>
            <p:cNvSpPr/>
            <p:nvPr userDrawn="1"/>
          </p:nvSpPr>
          <p:spPr>
            <a:xfrm>
              <a:off x="658813" y="1528547"/>
              <a:ext cx="1765301" cy="1214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E2F7C388-10EB-10A8-A894-98D1D69B481A}"/>
                </a:ext>
              </a:extLst>
            </p:cNvPr>
            <p:cNvSpPr/>
            <p:nvPr userDrawn="1"/>
          </p:nvSpPr>
          <p:spPr>
            <a:xfrm>
              <a:off x="673100" y="2821674"/>
              <a:ext cx="1751014" cy="1214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ED25EEFE-DB88-DE51-8ECD-83E8FB21A94E}"/>
                </a:ext>
              </a:extLst>
            </p:cNvPr>
            <p:cNvSpPr/>
            <p:nvPr userDrawn="1"/>
          </p:nvSpPr>
          <p:spPr>
            <a:xfrm>
              <a:off x="673100" y="4124634"/>
              <a:ext cx="1751014" cy="1214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BF152656-A80A-D60F-8D5F-A0D26842CFEA}"/>
                </a:ext>
              </a:extLst>
            </p:cNvPr>
            <p:cNvSpPr/>
            <p:nvPr userDrawn="1"/>
          </p:nvSpPr>
          <p:spPr>
            <a:xfrm>
              <a:off x="2495550" y="1538785"/>
              <a:ext cx="2253871" cy="3790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</p:grp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7801C397-FEAD-CA6C-FC64-1576F24C7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099" y="2516960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1BDCDD3A-8B5A-53CB-57D1-5CD7B6D3A9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553" y="2178240"/>
            <a:ext cx="1751014" cy="208748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  <a:br>
              <a:rPr lang="sv-SE"/>
            </a:br>
            <a:endParaRPr lang="sv-SE"/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0EA95624-7A4C-A13C-85A4-DCA16A7920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3798283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30" name="Platshållare för text 21">
            <a:extLst>
              <a:ext uri="{FF2B5EF4-FFF2-40B4-BE49-F238E27FC236}">
                <a16:creationId xmlns:a16="http://schemas.microsoft.com/office/drawing/2014/main" id="{82A86100-9B84-F7F5-C809-F78EAEE740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53" y="3459563"/>
            <a:ext cx="1751014" cy="216060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31" name="Platshållare för text 21">
            <a:extLst>
              <a:ext uri="{FF2B5EF4-FFF2-40B4-BE49-F238E27FC236}">
                <a16:creationId xmlns:a16="http://schemas.microsoft.com/office/drawing/2014/main" id="{831E656C-443F-DD1B-7A74-08319E220B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5098796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32" name="Platshållare för text 21">
            <a:extLst>
              <a:ext uri="{FF2B5EF4-FFF2-40B4-BE49-F238E27FC236}">
                <a16:creationId xmlns:a16="http://schemas.microsoft.com/office/drawing/2014/main" id="{26A87CDC-863F-EB8A-F1D5-87CC273C1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553" y="4760076"/>
            <a:ext cx="1751014" cy="216060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33" name="Platshållare för text 2">
            <a:extLst>
              <a:ext uri="{FF2B5EF4-FFF2-40B4-BE49-F238E27FC236}">
                <a16:creationId xmlns:a16="http://schemas.microsoft.com/office/drawing/2014/main" id="{B77786C0-76F7-7D40-215C-89A6F3C3A8EB}"/>
              </a:ext>
            </a:extLst>
          </p:cNvPr>
          <p:cNvSpPr txBox="1">
            <a:spLocks/>
          </p:cNvSpPr>
          <p:nvPr userDrawn="1"/>
        </p:nvSpPr>
        <p:spPr>
          <a:xfrm>
            <a:off x="2495496" y="2178240"/>
            <a:ext cx="1751014" cy="208748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n-US">
                <a:latin typeface="Calibri" panose="020F0502020204030204"/>
                <a:cs typeface="+mn-cs"/>
              </a:rPr>
              <a:t>BRANDS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20FB24F-BF1F-2844-A9AB-CFEE291784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3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E637489-FBB2-D96D-C355-594A263A40B7}"/>
              </a:ext>
            </a:extLst>
          </p:cNvPr>
          <p:cNvPicPr/>
          <p:nvPr userDrawn="1"/>
        </p:nvPicPr>
        <p:blipFill>
          <a:blip r:embed="rId2"/>
          <a:srcRect l="957" t="1531" b="1531"/>
          <a:stretch/>
        </p:blipFill>
        <p:spPr>
          <a:xfrm>
            <a:off x="0" y="473528"/>
            <a:ext cx="12208750" cy="6384471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C0D89E5-E2F0-CF53-B86F-5EF4D61A6220}"/>
              </a:ext>
            </a:extLst>
          </p:cNvPr>
          <p:cNvSpPr/>
          <p:nvPr userDrawn="1"/>
        </p:nvSpPr>
        <p:spPr>
          <a:xfrm>
            <a:off x="673100" y="473529"/>
            <a:ext cx="4076321" cy="1392072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F0E074B-422B-7C4D-EF0F-5B8CCB0B1E4C}"/>
              </a:ext>
            </a:extLst>
          </p:cNvPr>
          <p:cNvSpPr txBox="1"/>
          <p:nvPr userDrawn="1"/>
        </p:nvSpPr>
        <p:spPr>
          <a:xfrm>
            <a:off x="673099" y="785746"/>
            <a:ext cx="4199151" cy="276999"/>
          </a:xfrm>
          <a:prstGeom prst="rect">
            <a:avLst/>
          </a:prstGeom>
          <a:noFill/>
          <a:ln>
            <a:noFill/>
          </a:ln>
        </p:spPr>
        <p:txBody>
          <a:bodyPr wrap="square" lIns="360000" tIns="0" rIns="0" bIns="0" rtlCol="0">
            <a:spAutoFit/>
          </a:bodyPr>
          <a:lstStyle/>
          <a:p>
            <a:pPr algn="l"/>
            <a:r>
              <a:rPr lang="sv-SE" sz="180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Business Area: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B9AC6B6-14A3-786B-F65C-AE614485E32F}"/>
              </a:ext>
            </a:extLst>
          </p:cNvPr>
          <p:cNvSpPr txBox="1"/>
          <p:nvPr userDrawn="1"/>
        </p:nvSpPr>
        <p:spPr>
          <a:xfrm>
            <a:off x="673099" y="1121572"/>
            <a:ext cx="4199151" cy="492443"/>
          </a:xfrm>
          <a:prstGeom prst="rect">
            <a:avLst/>
          </a:prstGeom>
          <a:noFill/>
          <a:ln>
            <a:noFill/>
          </a:ln>
        </p:spPr>
        <p:txBody>
          <a:bodyPr wrap="square" lIns="360000" tIns="0" rIns="0" bIns="0" rtlCol="0">
            <a:spAutoFit/>
          </a:bodyPr>
          <a:lstStyle/>
          <a:p>
            <a:pPr algn="l"/>
            <a:r>
              <a:rPr lang="sv-SE" sz="3200" b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EASTERN EUROPE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A765B57-A319-EC14-C034-B4DD12540FD7}"/>
              </a:ext>
            </a:extLst>
          </p:cNvPr>
          <p:cNvSpPr/>
          <p:nvPr userDrawn="1"/>
        </p:nvSpPr>
        <p:spPr>
          <a:xfrm>
            <a:off x="658813" y="2002076"/>
            <a:ext cx="1765301" cy="121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42A06AE-D2B1-B244-F9E6-A0AC3E8B11C4}"/>
              </a:ext>
            </a:extLst>
          </p:cNvPr>
          <p:cNvSpPr/>
          <p:nvPr userDrawn="1"/>
        </p:nvSpPr>
        <p:spPr>
          <a:xfrm>
            <a:off x="673100" y="3295203"/>
            <a:ext cx="1751014" cy="121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331A9571-0E4C-CCC8-D864-CCECF617B9AD}"/>
              </a:ext>
            </a:extLst>
          </p:cNvPr>
          <p:cNvSpPr/>
          <p:nvPr userDrawn="1"/>
        </p:nvSpPr>
        <p:spPr>
          <a:xfrm>
            <a:off x="673100" y="4598163"/>
            <a:ext cx="1751014" cy="121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5B53323-F989-801F-B5CF-3F7254004C51}"/>
              </a:ext>
            </a:extLst>
          </p:cNvPr>
          <p:cNvSpPr/>
          <p:nvPr userDrawn="1"/>
        </p:nvSpPr>
        <p:spPr>
          <a:xfrm>
            <a:off x="2495550" y="2012314"/>
            <a:ext cx="2253871" cy="3790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1F21FE65-AA09-32F2-70E0-755771DE8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099" y="2512969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18" name="Platshållare för text 21">
            <a:extLst>
              <a:ext uri="{FF2B5EF4-FFF2-40B4-BE49-F238E27FC236}">
                <a16:creationId xmlns:a16="http://schemas.microsoft.com/office/drawing/2014/main" id="{47D273DC-5E81-D64E-A233-17A42A2E16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553" y="2174249"/>
            <a:ext cx="1751014" cy="208748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  <a:br>
              <a:rPr lang="sv-SE"/>
            </a:br>
            <a:endParaRPr lang="sv-SE"/>
          </a:p>
        </p:txBody>
      </p:sp>
      <p:sp>
        <p:nvSpPr>
          <p:cNvPr id="19" name="Platshållare för text 21">
            <a:extLst>
              <a:ext uri="{FF2B5EF4-FFF2-40B4-BE49-F238E27FC236}">
                <a16:creationId xmlns:a16="http://schemas.microsoft.com/office/drawing/2014/main" id="{F981B992-79B3-E0D1-D2C3-008D603C00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3794292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DC8D59CE-09CA-8374-F347-4E1595241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53" y="3455572"/>
            <a:ext cx="1751014" cy="216060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5C5385C-B595-5DA8-B001-B06C64EE1B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5094805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37F40FB2-41CA-A0E3-35C8-0EC1C9B59A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553" y="4756085"/>
            <a:ext cx="1751014" cy="216060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3" name="Platshållare för text 2">
            <a:extLst>
              <a:ext uri="{FF2B5EF4-FFF2-40B4-BE49-F238E27FC236}">
                <a16:creationId xmlns:a16="http://schemas.microsoft.com/office/drawing/2014/main" id="{BE529E8C-90CE-A656-FFC9-F8684A20D425}"/>
              </a:ext>
            </a:extLst>
          </p:cNvPr>
          <p:cNvSpPr txBox="1">
            <a:spLocks/>
          </p:cNvSpPr>
          <p:nvPr userDrawn="1"/>
        </p:nvSpPr>
        <p:spPr>
          <a:xfrm>
            <a:off x="2495496" y="2174249"/>
            <a:ext cx="1751014" cy="208748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n-US">
                <a:latin typeface="Calibri" panose="020F0502020204030204"/>
                <a:cs typeface="+mn-cs"/>
              </a:rPr>
              <a:t>BRANDS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ACD8FCD-6451-3F65-C7DD-51C8EA9F83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99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0EAA4E8-A65F-336E-381F-B8616F1182A5}"/>
              </a:ext>
            </a:extLst>
          </p:cNvPr>
          <p:cNvPicPr/>
          <p:nvPr userDrawn="1"/>
        </p:nvPicPr>
        <p:blipFill>
          <a:blip r:embed="rId2"/>
          <a:srcRect l="2101" t="1531" b="1531"/>
          <a:stretch/>
        </p:blipFill>
        <p:spPr>
          <a:xfrm>
            <a:off x="0" y="475488"/>
            <a:ext cx="12202654" cy="638251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FD5167D-B675-7A88-84DD-AFE7CE67CD6D}"/>
              </a:ext>
            </a:extLst>
          </p:cNvPr>
          <p:cNvSpPr/>
          <p:nvPr userDrawn="1"/>
        </p:nvSpPr>
        <p:spPr>
          <a:xfrm>
            <a:off x="673100" y="475488"/>
            <a:ext cx="4076321" cy="1392072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D666017-FB2B-B97E-E16B-624343F49A7B}"/>
              </a:ext>
            </a:extLst>
          </p:cNvPr>
          <p:cNvSpPr txBox="1"/>
          <p:nvPr userDrawn="1"/>
        </p:nvSpPr>
        <p:spPr>
          <a:xfrm>
            <a:off x="673099" y="787705"/>
            <a:ext cx="4199151" cy="276999"/>
          </a:xfrm>
          <a:prstGeom prst="rect">
            <a:avLst/>
          </a:prstGeom>
          <a:noFill/>
          <a:ln>
            <a:noFill/>
          </a:ln>
        </p:spPr>
        <p:txBody>
          <a:bodyPr wrap="square" lIns="360000" tIns="0" rIns="0" bIns="0" rtlCol="0">
            <a:spAutoFit/>
          </a:bodyPr>
          <a:lstStyle/>
          <a:p>
            <a:pPr algn="l"/>
            <a:r>
              <a:rPr lang="sv-SE" sz="180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Business Area: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292EF11-FDFD-D88A-E497-4F0D7F70F583}"/>
              </a:ext>
            </a:extLst>
          </p:cNvPr>
          <p:cNvSpPr txBox="1"/>
          <p:nvPr userDrawn="1"/>
        </p:nvSpPr>
        <p:spPr>
          <a:xfrm>
            <a:off x="673099" y="1123531"/>
            <a:ext cx="4199151" cy="492443"/>
          </a:xfrm>
          <a:prstGeom prst="rect">
            <a:avLst/>
          </a:prstGeom>
          <a:noFill/>
          <a:ln>
            <a:noFill/>
          </a:ln>
        </p:spPr>
        <p:txBody>
          <a:bodyPr wrap="square" lIns="360000" tIns="0" rIns="0" bIns="0" rtlCol="0">
            <a:spAutoFit/>
          </a:bodyPr>
          <a:lstStyle/>
          <a:p>
            <a:pPr algn="l"/>
            <a:r>
              <a:rPr lang="sv-SE" sz="3200" b="1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e-Commerce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845D579-1816-044C-37C8-39A5C0C34217}"/>
              </a:ext>
            </a:extLst>
          </p:cNvPr>
          <p:cNvSpPr/>
          <p:nvPr userDrawn="1"/>
        </p:nvSpPr>
        <p:spPr>
          <a:xfrm>
            <a:off x="658813" y="2004035"/>
            <a:ext cx="1765301" cy="121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BE504EB-922B-5768-2136-B3CA57E24B9C}"/>
              </a:ext>
            </a:extLst>
          </p:cNvPr>
          <p:cNvSpPr/>
          <p:nvPr userDrawn="1"/>
        </p:nvSpPr>
        <p:spPr>
          <a:xfrm>
            <a:off x="673100" y="3297162"/>
            <a:ext cx="1751014" cy="121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0E52F89-DDA9-8D00-7ADF-F9B33C0159A9}"/>
              </a:ext>
            </a:extLst>
          </p:cNvPr>
          <p:cNvSpPr/>
          <p:nvPr userDrawn="1"/>
        </p:nvSpPr>
        <p:spPr>
          <a:xfrm>
            <a:off x="673100" y="4600122"/>
            <a:ext cx="1751014" cy="121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CBE3DF4-8CA6-5895-8B36-B0E4AA9E616E}"/>
              </a:ext>
            </a:extLst>
          </p:cNvPr>
          <p:cNvSpPr/>
          <p:nvPr userDrawn="1"/>
        </p:nvSpPr>
        <p:spPr>
          <a:xfrm>
            <a:off x="2495550" y="2014273"/>
            <a:ext cx="2253871" cy="3790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25" name="Platshållare för text 21">
            <a:extLst>
              <a:ext uri="{FF2B5EF4-FFF2-40B4-BE49-F238E27FC236}">
                <a16:creationId xmlns:a16="http://schemas.microsoft.com/office/drawing/2014/main" id="{88F74635-69D8-749F-D415-B6813AC9E7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099" y="2514928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AD1A9A34-BF25-1820-7E47-17413622FD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553" y="2176208"/>
            <a:ext cx="1751014" cy="208748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  <a:br>
              <a:rPr lang="sv-SE"/>
            </a:br>
            <a:endParaRPr lang="sv-SE"/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58C2CFD8-FE86-E22A-0B40-A41711CA96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3796251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E5FC6F23-9B29-2B99-0AA5-C56900857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53" y="3457531"/>
            <a:ext cx="1751014" cy="216060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F2EF9EDD-FC38-0500-A9EC-73D72EB7F9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5096764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30" name="Platshållare för text 21">
            <a:extLst>
              <a:ext uri="{FF2B5EF4-FFF2-40B4-BE49-F238E27FC236}">
                <a16:creationId xmlns:a16="http://schemas.microsoft.com/office/drawing/2014/main" id="{7B151106-A42D-8BC8-DD68-2EE2977D09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553" y="4758044"/>
            <a:ext cx="1751014" cy="216060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:a16="http://schemas.microsoft.com/office/drawing/2014/main" id="{714D157F-851B-4AC2-ADAB-2592DCE99EFF}"/>
              </a:ext>
            </a:extLst>
          </p:cNvPr>
          <p:cNvSpPr txBox="1">
            <a:spLocks/>
          </p:cNvSpPr>
          <p:nvPr userDrawn="1"/>
        </p:nvSpPr>
        <p:spPr>
          <a:xfrm>
            <a:off x="2495496" y="2176208"/>
            <a:ext cx="1751014" cy="208748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n-US">
                <a:latin typeface="Calibri" panose="020F0502020204030204"/>
                <a:cs typeface="+mn-cs"/>
              </a:rPr>
              <a:t>BRANDS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02AABAF-94EC-AB00-19FE-C6B0B88B19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7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D2A582D-FC0C-574A-96BE-F314617536D9}"/>
              </a:ext>
            </a:extLst>
          </p:cNvPr>
          <p:cNvSpPr/>
          <p:nvPr userDrawn="1"/>
        </p:nvSpPr>
        <p:spPr>
          <a:xfrm>
            <a:off x="0" y="468824"/>
            <a:ext cx="12192000" cy="6389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A0C51181-957A-F01D-889D-160D118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6A9B05E2-A1E0-026E-5F7A-C14B503F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0BDC5E0A-2231-A482-A351-BC0D82A8E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BEFA430-B6B5-455D-AA8F-AE80FA279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15" name="Platshållare för diagram 4">
            <a:extLst>
              <a:ext uri="{FF2B5EF4-FFF2-40B4-BE49-F238E27FC236}">
                <a16:creationId xmlns:a16="http://schemas.microsoft.com/office/drawing/2014/main" id="{08E301F9-5C75-2CA9-ED57-C7EBC9549C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157675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 Headline, subline,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2AAFD60B-2883-D740-A641-6F217021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246470"/>
            <a:ext cx="10844783" cy="49086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5104E-CA2D-5D42-8835-E966F8567F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588" y="2438401"/>
            <a:ext cx="10844212" cy="3917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6340A4-0521-1347-BA19-7EF018B27B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67A2-11A2-6841-BC6D-D0B4781304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9669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. Headline+Body text+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extLst>
              <a:ext uri="{FF2B5EF4-FFF2-40B4-BE49-F238E27FC236}">
                <a16:creationId xmlns:a16="http://schemas.microsoft.com/office/drawing/2014/main" id="{1438710B-2972-B342-BEB7-FD66DBBA6036}"/>
              </a:ext>
            </a:extLst>
          </p:cNvPr>
          <p:cNvSpPr/>
          <p:nvPr/>
        </p:nvSpPr>
        <p:spPr>
          <a:xfrm>
            <a:off x="6096000" y="628650"/>
            <a:ext cx="6096000" cy="62468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9D78269E-CFF1-9543-B7D2-772F68CEF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016" y="2422164"/>
            <a:ext cx="5332226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4DA56833-9DD3-714E-8EF9-BD1FC2A8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115073"/>
            <a:ext cx="5155185" cy="1060133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A75C4B4-DE22-2D46-952E-1BBC39F0FE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1763" y="963613"/>
            <a:ext cx="53244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9172C67-5E8D-5140-9B1E-E9774FAC4C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5F00999-CAAD-6F4D-8D8D-18C5A1F7BA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028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fönster 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725959-C3A9-53B4-EAB9-B437596D4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22258" cy="690088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653FD1D-5CE4-2447-20CC-B17FAB0D52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D5A2B3E4-C544-5400-1A83-902F0CFB7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69352D12-857E-2D9E-2D0A-97B6F0DC0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60D48F6-F275-E782-0597-CFCF888EF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7DBC1B-A230-8994-E489-62A1EC2FB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41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fönster_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yggnad, vägg, fixtur, Dagsljus&#10;&#10;Automatiskt genererad beskrivning">
            <a:extLst>
              <a:ext uri="{FF2B5EF4-FFF2-40B4-BE49-F238E27FC236}">
                <a16:creationId xmlns:a16="http://schemas.microsoft.com/office/drawing/2014/main" id="{C1F7A537-3BA0-6D18-0D78-680C4DE80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20755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0E8FBDC-715B-35C9-FE79-47F5716EC1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2617EC65-0FF6-5047-F8F9-A5E208434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8C38AA2D-32EE-2D96-ED2C-435477B46D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E8FB9F9-FBEA-EB7F-AEBF-B34F83FE6A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DD7A3C9-C06D-06DD-52DD-32F29FD8E5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5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BF6796A-89C2-E6DB-C50F-6B47ECDC6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6" y="-1"/>
            <a:ext cx="12221445" cy="68727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7B59E24-DE59-5E2B-A3BC-64BECC49F0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BF9FD2D-EBBD-CC36-1EA3-1F9616B3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15B54BDE-A656-502D-4638-36D02A8AE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BD2BF279-9166-D75E-506D-97BEB63D06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4858EBE-AB07-DF3E-AF42-86A36EAB38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537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B8D61DB-E46D-AEA1-9B14-E9B1FD1FE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3833"/>
            <a:ext cx="12222258" cy="687322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927E268-2C66-F51E-67D8-81CE1D125F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A905D5B6-439A-125E-BFA6-4D2E6B692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33737FAB-A504-89FA-5710-6D09ADFBD9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F94FBD3A-F05B-5F54-B09E-3679E85803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8D30126-6DE9-E3E5-5725-54541EC41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887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E0989CF-7BEE-774A-DF6F-7873365DC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1"/>
            <a:ext cx="12222256" cy="687276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5974692-D9F2-E34B-A8DF-BC6296BB24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FB4A0112-B79C-EB13-2C75-462340E3C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A2B24128-1F99-04EB-1B1A-9DE8EF902C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733281CE-353C-3334-F7F4-59FAC2739C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96D66C1-AF6B-FCFF-23EA-1054198B26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99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3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86E832A-4427-E868-AFCE-7DD04C399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" y="-1"/>
            <a:ext cx="12221447" cy="687276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58E3E0E-961F-232A-929B-37FD638406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561322CB-277D-9299-32F4-B02FDAF04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73F34C31-CE74-ABB7-A5D2-08EF630C93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A6271FF4-5705-DF82-928F-DAC4F9BC4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4DFC50A-839D-2C7D-665F-715721D972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518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4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5C68F433-0595-DD8D-F943-0EB9C53FCD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5" y="-1"/>
            <a:ext cx="12221447" cy="687276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DD6C7E2-128E-56D8-893C-96A3C42F2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7A31C388-E35B-16E8-48F6-5725AE4CE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13" name="Platshållare för text 7">
            <a:extLst>
              <a:ext uri="{FF2B5EF4-FFF2-40B4-BE49-F238E27FC236}">
                <a16:creationId xmlns:a16="http://schemas.microsoft.com/office/drawing/2014/main" id="{95B8D50B-484E-4CAC-5477-342C422E0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401AA262-777F-DEAB-D06C-62F7E6994B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FBF9719-1446-F1AA-6477-4629D84E62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040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a sida_hus 5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BF6796A-89C2-E6DB-C50F-6B47ECDC6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6" y="-1"/>
            <a:ext cx="12221445" cy="68727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7B59E24-DE59-5E2B-A3BC-64BECC49F0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DBF9FD2D-EBBD-CC36-1EA3-1F9616B3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15B54BDE-A656-502D-4638-36D02A8AE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BD2BF279-9166-D75E-506D-97BEB63D06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4858EBE-AB07-DF3E-AF42-86A36EAB38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88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Headline, subline,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2AAFD60B-2883-D740-A641-6F217021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246470"/>
            <a:ext cx="10844783" cy="49086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5104E-CA2D-5D42-8835-E966F8567F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588" y="2438401"/>
            <a:ext cx="10844212" cy="3917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6340A4-0521-1347-BA19-7EF018B27B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67A2-11A2-6841-BC6D-D0B4781304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531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 Headline+Sublin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9F7CD80-CD03-6D4C-8B84-8582814FB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95061"/>
            <a:ext cx="12198927" cy="456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B1790B69-81B2-F64F-91CC-D14976EE14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13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B0043E14-8017-244A-9C85-2664F5E0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246471"/>
            <a:ext cx="10844783" cy="491322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68BEDBA-D30B-5541-A40C-17CF6659A5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AA5CE-1A4E-3A47-B53C-8F027077DE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2868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Headline, subline, 2 x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2AAFD60B-2883-D740-A641-6F217021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246470"/>
            <a:ext cx="10844783" cy="49086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5104E-CA2D-5D42-8835-E966F8567F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588" y="2438400"/>
            <a:ext cx="5248275" cy="40624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FD1C7F4A-AD7E-4942-B90A-215DB62997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17142" y="2438400"/>
            <a:ext cx="5248275" cy="4062413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1DC2F070-F344-D845-A18C-8CFA45A10DB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8C9-8813-0547-A1A6-981D875F06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689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Headline, subline, •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2AAFD60B-2883-D740-A641-6F217021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246470"/>
            <a:ext cx="10844783" cy="49086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5104E-CA2D-5D42-8835-E966F8567F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588" y="2438401"/>
            <a:ext cx="10844212" cy="391795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E33B7896-E4D1-4E44-9094-DBDC4C6674B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AAF1D-5E70-DA44-8A54-85F695A1FF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7009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kel utan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3613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blå_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C32D689-AA03-6DFA-31D4-EC2914580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8705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0C3A3AA-C969-A902-E068-B16DB8549407}"/>
              </a:ext>
            </a:extLst>
          </p:cNvPr>
          <p:cNvSpPr/>
          <p:nvPr userDrawn="1"/>
        </p:nvSpPr>
        <p:spPr>
          <a:xfrm>
            <a:off x="0" y="-1"/>
            <a:ext cx="12192000" cy="6887055"/>
          </a:xfrm>
          <a:prstGeom prst="rect">
            <a:avLst/>
          </a:prstGeom>
          <a:gradFill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18C1611-A5D1-774C-9611-BD58286CA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strategy</a:t>
            </a:r>
            <a:br>
              <a:rPr lang="sv-SE"/>
            </a:br>
            <a:r>
              <a:rPr lang="sv-SE"/>
              <a:t>on </a:t>
            </a:r>
            <a:r>
              <a:rPr lang="sv-SE" err="1"/>
              <a:t>one</a:t>
            </a:r>
            <a:r>
              <a:rPr lang="sv-SE"/>
              <a:t> or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rows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BAC7FC-48BF-F8EA-B954-B4F27F5F8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59DA955-E8ED-E3E1-2935-D44759122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377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1919697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940" userDrawn="1">
          <p15:clr>
            <a:srgbClr val="FBAE40"/>
          </p15:clr>
        </p15:guide>
        <p15:guide id="3" orient="horz" pos="935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3745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skärmbild, karta&#10;&#10;Automatiskt genererad beskrivning">
            <a:extLst>
              <a:ext uri="{FF2B5EF4-FFF2-40B4-BE49-F238E27FC236}">
                <a16:creationId xmlns:a16="http://schemas.microsoft.com/office/drawing/2014/main" id="{CDB78E4E-8A2E-FFD9-0ED6-AEBDF25705F6}"/>
              </a:ext>
            </a:extLst>
          </p:cNvPr>
          <p:cNvPicPr/>
          <p:nvPr userDrawn="1"/>
        </p:nvPicPr>
        <p:blipFill>
          <a:blip r:embed="rId2"/>
          <a:srcRect r="74" b="3134"/>
          <a:stretch/>
        </p:blipFill>
        <p:spPr>
          <a:xfrm>
            <a:off x="0" y="477520"/>
            <a:ext cx="12208750" cy="6380480"/>
          </a:xfrm>
          <a:prstGeom prst="rect">
            <a:avLst/>
          </a:prstGeom>
        </p:spPr>
      </p:pic>
      <p:grpSp>
        <p:nvGrpSpPr>
          <p:cNvPr id="10" name="Grupp 9">
            <a:extLst>
              <a:ext uri="{FF2B5EF4-FFF2-40B4-BE49-F238E27FC236}">
                <a16:creationId xmlns:a16="http://schemas.microsoft.com/office/drawing/2014/main" id="{D559C8EA-B52C-BD6D-2073-0FDB302AE21B}"/>
              </a:ext>
            </a:extLst>
          </p:cNvPr>
          <p:cNvGrpSpPr/>
          <p:nvPr userDrawn="1"/>
        </p:nvGrpSpPr>
        <p:grpSpPr>
          <a:xfrm>
            <a:off x="658813" y="477520"/>
            <a:ext cx="4213437" cy="5339285"/>
            <a:chOff x="658813" y="0"/>
            <a:chExt cx="4213437" cy="5339285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BF49451-7E9F-19E9-3E7B-97A82043C695}"/>
                </a:ext>
              </a:extLst>
            </p:cNvPr>
            <p:cNvSpPr/>
            <p:nvPr userDrawn="1"/>
          </p:nvSpPr>
          <p:spPr>
            <a:xfrm>
              <a:off x="673100" y="0"/>
              <a:ext cx="4076321" cy="1392072"/>
            </a:xfrm>
            <a:prstGeom prst="rect">
              <a:avLst/>
            </a:prstGeom>
            <a:solidFill>
              <a:srgbClr val="003B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DA52B9CE-D9EF-E76C-6E61-8884E20E47AC}"/>
                </a:ext>
              </a:extLst>
            </p:cNvPr>
            <p:cNvSpPr txBox="1"/>
            <p:nvPr userDrawn="1"/>
          </p:nvSpPr>
          <p:spPr>
            <a:xfrm>
              <a:off x="673099" y="312217"/>
              <a:ext cx="419915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0" tIns="0" rIns="0" bIns="0" rtlCol="0">
              <a:spAutoFit/>
            </a:bodyPr>
            <a:lstStyle/>
            <a:p>
              <a:pPr algn="l"/>
              <a:r>
                <a:rPr lang="sv-SE" sz="1800">
                  <a:solidFill>
                    <a:schemeClr val="bg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Business Area: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F6024461-347F-87C8-17BB-808B4911F7D6}"/>
                </a:ext>
              </a:extLst>
            </p:cNvPr>
            <p:cNvSpPr txBox="1"/>
            <p:nvPr userDrawn="1"/>
          </p:nvSpPr>
          <p:spPr>
            <a:xfrm>
              <a:off x="673099" y="648043"/>
              <a:ext cx="4199151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0" tIns="0" rIns="0" bIns="0" rtlCol="0">
              <a:spAutoFit/>
            </a:bodyPr>
            <a:lstStyle/>
            <a:p>
              <a:pPr algn="l"/>
              <a:r>
                <a:rPr lang="sv-SE" sz="3200" b="1">
                  <a:solidFill>
                    <a:schemeClr val="bg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SCANDINAVIA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24321798-9B78-4065-BD97-3407C364D0A0}"/>
                </a:ext>
              </a:extLst>
            </p:cNvPr>
            <p:cNvSpPr/>
            <p:nvPr userDrawn="1"/>
          </p:nvSpPr>
          <p:spPr>
            <a:xfrm>
              <a:off x="658813" y="1528547"/>
              <a:ext cx="1765301" cy="1214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ABF82D0C-0A4E-69D5-C0F6-9CE1482827C6}"/>
                </a:ext>
              </a:extLst>
            </p:cNvPr>
            <p:cNvSpPr/>
            <p:nvPr userDrawn="1"/>
          </p:nvSpPr>
          <p:spPr>
            <a:xfrm>
              <a:off x="673100" y="2821674"/>
              <a:ext cx="1751014" cy="1214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3808E0EA-AEFB-FB5D-90BC-7597F62249C4}"/>
                </a:ext>
              </a:extLst>
            </p:cNvPr>
            <p:cNvSpPr/>
            <p:nvPr userDrawn="1"/>
          </p:nvSpPr>
          <p:spPr>
            <a:xfrm>
              <a:off x="673100" y="4124634"/>
              <a:ext cx="1751014" cy="1214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C0FDF81B-1790-8020-197D-82306A566ACA}"/>
                </a:ext>
              </a:extLst>
            </p:cNvPr>
            <p:cNvSpPr/>
            <p:nvPr userDrawn="1"/>
          </p:nvSpPr>
          <p:spPr>
            <a:xfrm>
              <a:off x="2495550" y="1538785"/>
              <a:ext cx="2253871" cy="37906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b="0" i="0">
                <a:latin typeface="Calibri" panose="020F0502020204030204" pitchFamily="34" charset="0"/>
              </a:endParaRPr>
            </a:p>
          </p:txBody>
        </p:sp>
      </p:grpSp>
      <p:sp>
        <p:nvSpPr>
          <p:cNvPr id="18" name="Platshållare för text 21">
            <a:extLst>
              <a:ext uri="{FF2B5EF4-FFF2-40B4-BE49-F238E27FC236}">
                <a16:creationId xmlns:a16="http://schemas.microsoft.com/office/drawing/2014/main" id="{E2F92CEE-4A44-141B-89EB-971072F687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099" y="2516960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19" name="Platshållare för text 21">
            <a:extLst>
              <a:ext uri="{FF2B5EF4-FFF2-40B4-BE49-F238E27FC236}">
                <a16:creationId xmlns:a16="http://schemas.microsoft.com/office/drawing/2014/main" id="{24AC9537-CA69-124E-4D4B-846EFBF59F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553" y="2178240"/>
            <a:ext cx="1751014" cy="208748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  <a:br>
              <a:rPr lang="sv-SE"/>
            </a:br>
            <a:endParaRPr lang="sv-SE"/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27265FAA-9011-FFC2-A893-68DB348A1D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3798283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67DB54C3-7B31-85EF-A190-A363FB35A0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553" y="3459563"/>
            <a:ext cx="1751014" cy="216060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CE4B772E-B328-3E35-1122-E18F76F76C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5098796"/>
            <a:ext cx="1751014" cy="708025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5000" spc="-15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3" name="Platshållare för text 21">
            <a:extLst>
              <a:ext uri="{FF2B5EF4-FFF2-40B4-BE49-F238E27FC236}">
                <a16:creationId xmlns:a16="http://schemas.microsoft.com/office/drawing/2014/main" id="{269F7522-35B1-9734-AAD4-E3E8272F66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553" y="4760076"/>
            <a:ext cx="1751014" cy="216060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>
              <a:buNone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XXX</a:t>
            </a:r>
          </a:p>
        </p:txBody>
      </p:sp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78CB576E-25D0-C790-4E6F-6D2E2DC8BA90}"/>
              </a:ext>
            </a:extLst>
          </p:cNvPr>
          <p:cNvSpPr txBox="1">
            <a:spLocks/>
          </p:cNvSpPr>
          <p:nvPr userDrawn="1"/>
        </p:nvSpPr>
        <p:spPr>
          <a:xfrm>
            <a:off x="2495496" y="2178240"/>
            <a:ext cx="1751014" cy="208748"/>
          </a:xfrm>
          <a:prstGeom prst="rect">
            <a:avLst/>
          </a:prstGeom>
        </p:spPr>
        <p:txBody>
          <a:bodyPr lIns="18000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n-US">
                <a:latin typeface="Calibri" panose="020F0502020204030204"/>
                <a:cs typeface="+mn-cs"/>
              </a:rPr>
              <a:t>BRANDS</a:t>
            </a:r>
          </a:p>
        </p:txBody>
      </p:sp>
    </p:spTree>
    <p:extLst>
      <p:ext uri="{BB962C8B-B14F-4D97-AF65-F5344CB8AC3E}">
        <p14:creationId xmlns:p14="http://schemas.microsoft.com/office/powerpoint/2010/main" val="2625007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 med bild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9" name="Platshållare för bild 2">
            <a:extLst>
              <a:ext uri="{FF2B5EF4-FFF2-40B4-BE49-F238E27FC236}">
                <a16:creationId xmlns:a16="http://schemas.microsoft.com/office/drawing/2014/main" id="{E8759222-86E8-572B-6C94-5E7734F7C5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1055"/>
            <a:ext cx="6096000" cy="638694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" panose="020F0502020204030204" pitchFamily="34" charset="0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180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 med grå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19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 med blå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728856"/>
            <a:ext cx="5082232" cy="532573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261429"/>
            <a:ext cx="5082232" cy="440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5082231" cy="370272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5067943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0E122F0-38D2-03DB-F2D8-1A3471EB4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4D235F7-95E1-FE9D-B308-45955AFE77AE}"/>
              </a:ext>
            </a:extLst>
          </p:cNvPr>
          <p:cNvSpPr/>
          <p:nvPr userDrawn="1"/>
        </p:nvSpPr>
        <p:spPr>
          <a:xfrm>
            <a:off x="6096000" y="457200"/>
            <a:ext cx="6096000" cy="640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808E60C6-2EBB-02A2-CD92-D8FF626B5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7724" y="1186056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338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 Headline+Sublin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9F7CD80-CD03-6D4C-8B84-8582814FB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95061"/>
            <a:ext cx="12198927" cy="456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B1790B69-81B2-F64F-91CC-D14976EE14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132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768BEDBA-D30B-5541-A40C-17CF6659A54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AA5CE-1A4E-3A47-B53C-8F027077DE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966EF73-36C6-4AEE-91E0-5EC68020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9396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. Headline+Body text+Content PE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9">
            <a:extLst>
              <a:ext uri="{FF2B5EF4-FFF2-40B4-BE49-F238E27FC236}">
                <a16:creationId xmlns:a16="http://schemas.microsoft.com/office/drawing/2014/main" id="{096B555F-4D20-984F-848A-4EF2B3A0AF78}"/>
              </a:ext>
            </a:extLst>
          </p:cNvPr>
          <p:cNvSpPr/>
          <p:nvPr/>
        </p:nvSpPr>
        <p:spPr>
          <a:xfrm>
            <a:off x="6096000" y="628649"/>
            <a:ext cx="6096000" cy="6246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9D78269E-CFF1-9543-B7D2-772F68CEF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9016" y="2422164"/>
            <a:ext cx="5332226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4DA56833-9DD3-714E-8EF9-BD1FC2A8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115073"/>
            <a:ext cx="5155185" cy="1060133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A75C4B4-DE22-2D46-952E-1BBC39F0FE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1763" y="963613"/>
            <a:ext cx="53244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5D610924-35E2-534B-8F01-6B3CA7FC6D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906C06-64F4-CC43-8882-073F302974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963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kel utan platta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285750" indent="-28575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614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Headline, subline, 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9">
            <a:extLst>
              <a:ext uri="{FF2B5EF4-FFF2-40B4-BE49-F238E27FC236}">
                <a16:creationId xmlns:a16="http://schemas.microsoft.com/office/drawing/2014/main" id="{D516D61B-A24F-2945-8973-674B7E8C57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588" y="1737792"/>
            <a:ext cx="10844212" cy="4908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2AAFD60B-2883-D740-A641-6F217021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5" y="1246470"/>
            <a:ext cx="10844783" cy="49086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65104E-CA2D-5D42-8835-E966F8567F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9588" y="2438401"/>
            <a:ext cx="10844212" cy="3917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6340A4-0521-1347-BA19-7EF018B27B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67A2-11A2-6841-BC6D-D0B4781304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095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blå_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C32D689-AA03-6DFA-31D4-EC29145800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8705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0C3A3AA-C969-A902-E068-B16DB8549407}"/>
              </a:ext>
            </a:extLst>
          </p:cNvPr>
          <p:cNvSpPr/>
          <p:nvPr userDrawn="1"/>
        </p:nvSpPr>
        <p:spPr>
          <a:xfrm>
            <a:off x="0" y="-1"/>
            <a:ext cx="12192000" cy="6887055"/>
          </a:xfrm>
          <a:prstGeom prst="rect">
            <a:avLst/>
          </a:prstGeom>
          <a:gradFill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18C1611-A5D1-774C-9611-BD58286CA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strategy</a:t>
            </a:r>
            <a:br>
              <a:rPr lang="sv-SE"/>
            </a:br>
            <a:r>
              <a:rPr lang="sv-SE"/>
              <a:t>on </a:t>
            </a:r>
            <a:r>
              <a:rPr lang="sv-SE" err="1"/>
              <a:t>one</a:t>
            </a:r>
            <a:r>
              <a:rPr lang="sv-SE"/>
              <a:t> or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rows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BAC7FC-48BF-F8EA-B954-B4F27F5F8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59DA955-E8ED-E3E1-2935-D44759122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377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332834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940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blå_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D088D2E-0967-75BF-75EA-1B8EE7FCBB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0C3A3AA-C969-A902-E068-B16DB8549407}"/>
              </a:ext>
            </a:extLst>
          </p:cNvPr>
          <p:cNvSpPr/>
          <p:nvPr userDrawn="1"/>
        </p:nvSpPr>
        <p:spPr>
          <a:xfrm>
            <a:off x="0" y="-1"/>
            <a:ext cx="12192000" cy="6887055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18C1611-A5D1-774C-9611-BD58286CA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strategy</a:t>
            </a:r>
            <a:br>
              <a:rPr lang="sv-SE"/>
            </a:br>
            <a:r>
              <a:rPr lang="sv-SE"/>
              <a:t>on </a:t>
            </a:r>
            <a:r>
              <a:rPr lang="sv-SE" err="1"/>
              <a:t>one</a:t>
            </a:r>
            <a:r>
              <a:rPr lang="sv-SE"/>
              <a:t> or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rows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BAC7FC-48BF-F8EA-B954-B4F27F5F8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59DA955-E8ED-E3E1-2935-D44759122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377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319111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940" userDrawn="1">
          <p15:clr>
            <a:srgbClr val="FBAE40"/>
          </p15:clr>
        </p15:guide>
        <p15:guide id="3" orient="horz" pos="935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blå_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D088D2E-0967-75BF-75EA-1B8EE7FCBB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0C3A3AA-C969-A902-E068-B16DB8549407}"/>
              </a:ext>
            </a:extLst>
          </p:cNvPr>
          <p:cNvSpPr/>
          <p:nvPr userDrawn="1"/>
        </p:nvSpPr>
        <p:spPr>
          <a:xfrm>
            <a:off x="0" y="-1"/>
            <a:ext cx="12192000" cy="6887055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18C1611-A5D1-774C-9611-BD58286CA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strategy</a:t>
            </a:r>
            <a:br>
              <a:rPr lang="sv-SE"/>
            </a:br>
            <a:r>
              <a:rPr lang="sv-SE"/>
              <a:t>on </a:t>
            </a:r>
            <a:r>
              <a:rPr lang="sv-SE" err="1"/>
              <a:t>one</a:t>
            </a:r>
            <a:r>
              <a:rPr lang="sv-SE"/>
              <a:t> or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rows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BAC7FC-48BF-F8EA-B954-B4F27F5F8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59DA955-E8ED-E3E1-2935-D44759122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377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3429133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940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grön_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dimma, Granskog, Tropiska och subtropiska barrskogar&#10;&#10;Automatiskt genererad beskrivning">
            <a:extLst>
              <a:ext uri="{FF2B5EF4-FFF2-40B4-BE49-F238E27FC236}">
                <a16:creationId xmlns:a16="http://schemas.microsoft.com/office/drawing/2014/main" id="{4C1E85FC-3074-0531-ABF4-620FDD22A7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025" r="11506"/>
          <a:stretch/>
        </p:blipFill>
        <p:spPr>
          <a:xfrm>
            <a:off x="-1" y="0"/>
            <a:ext cx="12192001" cy="687902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EA0E517-A87D-C555-F844-32B200ECB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305F4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6D0242A-95F0-1AE8-8898-E8F215EF2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Sustainability</a:t>
            </a:r>
            <a:br>
              <a:rPr lang="sv-SE"/>
            </a:br>
            <a:r>
              <a:rPr lang="sv-SE"/>
              <a:t>on </a:t>
            </a:r>
            <a:r>
              <a:rPr lang="sv-SE" err="1"/>
              <a:t>one</a:t>
            </a:r>
            <a:r>
              <a:rPr lang="sv-SE"/>
              <a:t> or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rows</a:t>
            </a:r>
            <a:endParaRPr lang="sv-SE"/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D9CBCBEA-26EA-F114-1DE3-FE30E3EB54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8952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7DFDD98-A270-5A39-EC89-54D32D8791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43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940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grön_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062E4BFA-DE3D-C344-2253-423001AC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7986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F7BB6A19-4B89-3287-7160-679D0913DDF7}"/>
              </a:ext>
            </a:extLst>
          </p:cNvPr>
          <p:cNvSpPr/>
          <p:nvPr userDrawn="1"/>
        </p:nvSpPr>
        <p:spPr>
          <a:xfrm>
            <a:off x="1" y="0"/>
            <a:ext cx="12191998" cy="6879864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305F4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2112297-F9EA-97B6-AF3C-F2E148CE04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Sustainability</a:t>
            </a:r>
            <a:br>
              <a:rPr lang="sv-SE"/>
            </a:br>
            <a:r>
              <a:rPr lang="sv-SE"/>
              <a:t>on </a:t>
            </a:r>
            <a:r>
              <a:rPr lang="sv-SE" err="1"/>
              <a:t>one</a:t>
            </a:r>
            <a:r>
              <a:rPr lang="sv-SE"/>
              <a:t> or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rows</a:t>
            </a:r>
            <a:endParaRPr lang="sv-SE"/>
          </a:p>
        </p:txBody>
      </p:sp>
      <p:sp>
        <p:nvSpPr>
          <p:cNvPr id="10" name="Platshållare för text 7">
            <a:extLst>
              <a:ext uri="{FF2B5EF4-FFF2-40B4-BE49-F238E27FC236}">
                <a16:creationId xmlns:a16="http://schemas.microsoft.com/office/drawing/2014/main" id="{9FF9C785-80A2-75FD-EF35-D4647088A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8952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4159B92-9602-6D13-AC66-0014EFD46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5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940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orange_1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DD78C1D-5F5D-9C56-4ADC-6CA0AC9AE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7986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0C3A3AA-C969-A902-E068-B16DB8549407}"/>
              </a:ext>
            </a:extLst>
          </p:cNvPr>
          <p:cNvSpPr/>
          <p:nvPr userDrawn="1"/>
        </p:nvSpPr>
        <p:spPr>
          <a:xfrm>
            <a:off x="0" y="-1"/>
            <a:ext cx="12192000" cy="6887055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18C1611-A5D1-774C-9611-BD58286CA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finance</a:t>
            </a:r>
            <a:br>
              <a:rPr lang="sv-SE"/>
            </a:br>
            <a:r>
              <a:rPr lang="sv-SE"/>
              <a:t>or </a:t>
            </a:r>
            <a:r>
              <a:rPr lang="sv-SE" err="1"/>
              <a:t>other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BAC7FC-48BF-F8EA-B954-B4F27F5F8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59DA955-E8ED-E3E1-2935-D44759122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377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98255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940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ledning orange_2 2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BC4FF0C-A1A3-EDDB-147D-24BD0FEFF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85" y="0"/>
            <a:ext cx="12196687" cy="687986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80C3A3AA-C969-A902-E068-B16DB8549407}"/>
              </a:ext>
            </a:extLst>
          </p:cNvPr>
          <p:cNvSpPr/>
          <p:nvPr userDrawn="1"/>
        </p:nvSpPr>
        <p:spPr>
          <a:xfrm>
            <a:off x="0" y="-1"/>
            <a:ext cx="12192000" cy="6887055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018C1611-A5D1-774C-9611-BD58286CA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506330"/>
            <a:ext cx="9048751" cy="1535118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finance</a:t>
            </a:r>
            <a:br>
              <a:rPr lang="sv-SE"/>
            </a:br>
            <a:r>
              <a:rPr lang="sv-SE"/>
              <a:t>or </a:t>
            </a:r>
            <a:r>
              <a:rPr lang="sv-SE" err="1"/>
              <a:t>other</a:t>
            </a:r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1BAC7FC-48BF-F8EA-B954-B4F27F5F8A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D59DA955-E8ED-E3E1-2935-D447591221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7377" y="3497861"/>
            <a:ext cx="7648575" cy="442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Speaker or </a:t>
            </a:r>
            <a:r>
              <a:rPr lang="sv-SE" err="1"/>
              <a:t>other</a:t>
            </a:r>
            <a:r>
              <a:rPr lang="sv-SE"/>
              <a:t> info</a:t>
            </a:r>
          </a:p>
        </p:txBody>
      </p:sp>
    </p:spTree>
    <p:extLst>
      <p:ext uri="{BB962C8B-B14F-4D97-AF65-F5344CB8AC3E}">
        <p14:creationId xmlns:p14="http://schemas.microsoft.com/office/powerpoint/2010/main" val="2904717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940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D2A582D-FC0C-574A-96BE-F314617536D9}"/>
              </a:ext>
            </a:extLst>
          </p:cNvPr>
          <p:cNvSpPr/>
          <p:nvPr userDrawn="1"/>
        </p:nvSpPr>
        <p:spPr>
          <a:xfrm>
            <a:off x="0" y="468824"/>
            <a:ext cx="12192000" cy="6389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A0C51181-957A-F01D-889D-160D118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6A9B05E2-A1E0-026E-5F7A-C14B503F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0BDC5E0A-2231-A482-A351-BC0D82A8E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BEFA430-B6B5-455D-AA8F-AE80FA279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15" name="Platshållare för diagram 4">
            <a:extLst>
              <a:ext uri="{FF2B5EF4-FFF2-40B4-BE49-F238E27FC236}">
                <a16:creationId xmlns:a16="http://schemas.microsoft.com/office/drawing/2014/main" id="{08E301F9-5C75-2CA9-ED57-C7EBC9549C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008090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0830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725959-C3A9-53B4-EAB9-B437596D4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22258" cy="690088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653FD1D-5CE4-2447-20CC-B17FAB0D52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  <a:alpha val="5000"/>
                </a:schemeClr>
              </a:gs>
              <a:gs pos="100000">
                <a:srgbClr val="003B5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D5A2B3E4-C544-5400-1A83-902F0CFB7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963" y="928528"/>
            <a:ext cx="9048751" cy="2663829"/>
          </a:xfrm>
          <a:prstGeom prst="rect">
            <a:avLst/>
          </a:prstGeom>
        </p:spPr>
        <p:txBody>
          <a:bodyPr lIns="0" tIns="0" rIns="0" bIns="0"/>
          <a:lstStyle>
            <a:lvl1pPr>
              <a:defRPr sz="78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mall för rubrikformat</a:t>
            </a:r>
          </a:p>
        </p:txBody>
      </p:sp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69352D12-857E-2D9E-2D0A-97B6F0DC0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713" y="4457704"/>
            <a:ext cx="7648575" cy="4143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XXXXXXX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860D48F6-F275-E782-0597-CFCF888EF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2585" y="6023036"/>
            <a:ext cx="6877050" cy="403225"/>
          </a:xfrm>
          <a:prstGeom prst="rect">
            <a:avLst/>
          </a:prstGeom>
        </p:spPr>
        <p:txBody>
          <a:bodyPr lIns="0" tIns="46800" rIns="0" bIns="0"/>
          <a:lstStyle>
            <a:lvl1pPr marL="0" indent="0">
              <a:buNone/>
              <a:defRPr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7DBC1B-A230-8994-E489-62A1EC2FBA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75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D2A582D-FC0C-574A-96BE-F314617536D9}"/>
              </a:ext>
            </a:extLst>
          </p:cNvPr>
          <p:cNvSpPr/>
          <p:nvPr userDrawn="1"/>
        </p:nvSpPr>
        <p:spPr>
          <a:xfrm>
            <a:off x="0" y="468824"/>
            <a:ext cx="12192000" cy="6389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Calibri" panose="020F0502020204030204" pitchFamily="34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A0C51181-957A-F01D-889D-160D118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6A9B05E2-A1E0-026E-5F7A-C14B503F83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0BDC5E0A-2231-A482-A351-BC0D82A8E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6BEFA430-B6B5-455D-AA8F-AE80FA2796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15" name="Platshållare för diagram 4">
            <a:extLst>
              <a:ext uri="{FF2B5EF4-FFF2-40B4-BE49-F238E27FC236}">
                <a16:creationId xmlns:a16="http://schemas.microsoft.com/office/drawing/2014/main" id="{08E301F9-5C75-2CA9-ED57-C7EBC9549C7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519693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3B601-860E-DAC8-0F39-F00482F54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099" y="728856"/>
            <a:ext cx="10845801" cy="60325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numbers</a:t>
            </a:r>
            <a:endParaRPr lang="sv-SE"/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1E921618-13EE-2B5D-1EE3-A221B2D017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1261429"/>
            <a:ext cx="10845801" cy="451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48266546-2F68-01EA-D45B-5346FA0977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2" y="2280853"/>
            <a:ext cx="10019519" cy="250826"/>
          </a:xfrm>
          <a:prstGeom prst="rect">
            <a:avLst/>
          </a:prstGeom>
        </p:spPr>
        <p:txBody>
          <a:bodyPr lIns="0" t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 typeface="Wingdings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1932462-B0A3-2B89-8C59-40B0AB8A9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099" y="1908295"/>
            <a:ext cx="3954462" cy="250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v-SE" err="1"/>
              <a:t>Headline</a:t>
            </a:r>
            <a:r>
              <a:rPr lang="sv-SE"/>
              <a:t> for </a:t>
            </a:r>
            <a:r>
              <a:rPr lang="sv-SE" err="1"/>
              <a:t>graph</a:t>
            </a:r>
            <a:endParaRPr lang="sv-SE"/>
          </a:p>
        </p:txBody>
      </p:sp>
      <p:sp>
        <p:nvSpPr>
          <p:cNvPr id="6" name="Platshållare för diagram 4">
            <a:extLst>
              <a:ext uri="{FF2B5EF4-FFF2-40B4-BE49-F238E27FC236}">
                <a16:creationId xmlns:a16="http://schemas.microsoft.com/office/drawing/2014/main" id="{C4068060-A093-A4AA-3B95-BBF562812B8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3100" y="2651125"/>
            <a:ext cx="10290175" cy="346233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323948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">
          <p15:clr>
            <a:srgbClr val="FBAE40"/>
          </p15:clr>
        </p15:guide>
        <p15:guide id="2" orient="horz" pos="4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1E00453-7265-B2EC-93E1-804081C93C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0625950" y="168726"/>
            <a:ext cx="1569925" cy="425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Century Gothic" panose="020B050202020202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83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49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1" r:id="rId13"/>
    <p:sldLayoutId id="2147483892" r:id="rId14"/>
    <p:sldLayoutId id="214748389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20FFDC2-05C8-565B-7FAE-24D7D1B0B8C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8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Century Gothic" panose="020B050202020202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83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9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68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Century Gothic" panose="020B050202020202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83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384C578E-121B-E00E-4317-6940EF15431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0" r:id="rId3"/>
    <p:sldLayoutId id="2147483731" r:id="rId4"/>
    <p:sldLayoutId id="2147483725" r:id="rId5"/>
    <p:sldLayoutId id="2147483729" r:id="rId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Century Gothic" panose="020B050202020202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83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384C578E-121B-E00E-4317-6940EF1543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71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4004" r:id="rId4"/>
    <p:sldLayoutId id="214748402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384C578E-121B-E00E-4317-6940EF1543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5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0EC4B17-BADA-4207-9B08-3A48B047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1263931"/>
            <a:ext cx="10836275" cy="473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778F835-30FA-2F4A-8840-DCB0F9B8CF8B}"/>
              </a:ext>
            </a:extLst>
          </p:cNvPr>
          <p:cNvSpPr/>
          <p:nvPr/>
        </p:nvSpPr>
        <p:spPr>
          <a:xfrm>
            <a:off x="0" y="0"/>
            <a:ext cx="6096000" cy="5191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10243" name="Bildobjekt 8" descr="En bild som visar vektorgrafik&#10;&#10;&#10;&#10;Automatiskt genererad beskrivning">
            <a:extLst>
              <a:ext uri="{FF2B5EF4-FFF2-40B4-BE49-F238E27FC236}">
                <a16:creationId xmlns:a16="http://schemas.microsoft.com/office/drawing/2014/main" id="{EE6287AE-3199-B54D-939C-0D64A69BA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101600"/>
            <a:ext cx="1571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ak 9">
            <a:extLst>
              <a:ext uri="{FF2B5EF4-FFF2-40B4-BE49-F238E27FC236}">
                <a16:creationId xmlns:a16="http://schemas.microsoft.com/office/drawing/2014/main" id="{66E3E9DE-9490-5D49-AE69-D90181A699AF}"/>
              </a:ext>
            </a:extLst>
          </p:cNvPr>
          <p:cNvCxnSpPr/>
          <p:nvPr/>
        </p:nvCxnSpPr>
        <p:spPr>
          <a:xfrm>
            <a:off x="0" y="519113"/>
            <a:ext cx="12192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30659B8-B87B-E145-A70D-FA6253F5E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0500" y="171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211A245-5BFF-144D-8891-1D514C935F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A94E8DD-9E2A-C54C-A252-D5465F243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2438399"/>
            <a:ext cx="10837862" cy="373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7778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Century Gothic" panose="020B050202020202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  <a:cs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223838" indent="18097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Systemtypsnitt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109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4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4000" r:id="rId4"/>
    <p:sldLayoutId id="2147484001" r:id="rId5"/>
    <p:sldLayoutId id="214748400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5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4006" r:id="rId4"/>
    <p:sldLayoutId id="2147484007" r:id="rId5"/>
    <p:sldLayoutId id="214748400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1736462B-41FD-0212-2055-EDE14BC33DE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NULL"/><Relationship Id="rId4" Type="http://schemas.microsoft.com/office/2014/relationships/chartEx" Target="../charts/chartEx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diagramDrawing" Target="../diagrams/drawing1.xml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4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3.png"/><Relationship Id="rId15" Type="http://schemas.openxmlformats.org/officeDocument/2006/relationships/image" Target="../media/image38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32.png"/><Relationship Id="rId9" Type="http://schemas.openxmlformats.org/officeDocument/2006/relationships/diagramData" Target="../diagrams/data1.xml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C123D7-7841-681A-B5A1-6DFD9C6B3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50" noProof="0" dirty="0"/>
              <a:t>Doubling the size of Inwido, profitably, by year 2030</a:t>
            </a:r>
            <a:endParaRPr lang="en-US" sz="2800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960B76D-CEFE-639D-C302-F08DE62BB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713" y="4436447"/>
            <a:ext cx="7648575" cy="1456809"/>
          </a:xfrm>
        </p:spPr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noProof="0">
                <a:latin typeface="Calibri"/>
                <a:ea typeface="Calibri"/>
                <a:cs typeface="Calibri"/>
              </a:rPr>
              <a:t>Handelsbanken Nordic Small &amp; Mid </a:t>
            </a:r>
            <a:r>
              <a:rPr lang="en-US" sz="2400" noProof="0" dirty="0">
                <a:latin typeface="Calibri"/>
                <a:ea typeface="Calibri"/>
                <a:cs typeface="Calibri"/>
              </a:rPr>
              <a:t>Cap Seminar</a:t>
            </a:r>
          </a:p>
          <a:p>
            <a:pPr>
              <a:lnSpc>
                <a:spcPct val="100000"/>
              </a:lnSpc>
            </a:pPr>
            <a:endParaRPr lang="en-US" noProof="0" dirty="0"/>
          </a:p>
          <a:p>
            <a:pPr>
              <a:lnSpc>
                <a:spcPct val="100000"/>
              </a:lnSpc>
            </a:pPr>
            <a:r>
              <a:rPr lang="en-US" noProof="0" dirty="0">
                <a:latin typeface="Calibri"/>
                <a:ea typeface="Calibri"/>
                <a:cs typeface="Calibri"/>
              </a:rPr>
              <a:t>Peter Welin, CFO &amp; Deputy CEO</a:t>
            </a:r>
            <a:br>
              <a:rPr lang="en-US" noProof="0" dirty="0"/>
            </a:br>
            <a:r>
              <a:rPr lang="en-US" noProof="0" dirty="0">
                <a:latin typeface="Calibri"/>
                <a:ea typeface="Calibri"/>
                <a:cs typeface="Calibri"/>
              </a:rPr>
              <a:t>Stockholm, 4 June 2026</a:t>
            </a:r>
          </a:p>
        </p:txBody>
      </p:sp>
      <p:pic>
        <p:nvPicPr>
          <p:cNvPr id="4" name="Bildobjekt 3" descr="En bild som visar Teckensnitt, text, Grafik, affisch&#10;&#10;Automatiskt genererad beskrivning">
            <a:extLst>
              <a:ext uri="{FF2B5EF4-FFF2-40B4-BE49-F238E27FC236}">
                <a16:creationId xmlns:a16="http://schemas.microsoft.com/office/drawing/2014/main" id="{808A715A-EF54-EDBF-06D9-0D32A64AE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7329" y="5871687"/>
            <a:ext cx="701548" cy="7271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A57A382-CBCF-FD70-31E5-F1028FDB0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6" y="3395592"/>
            <a:ext cx="3092767" cy="33505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5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23CC7-A1C0-21DA-F60E-AFFE7DC82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82046A-A298-D055-60EA-C3E1F756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99" y="728856"/>
            <a:ext cx="5245919" cy="532573"/>
          </a:xfrm>
        </p:spPr>
        <p:txBody>
          <a:bodyPr/>
          <a:lstStyle/>
          <a:p>
            <a:r>
              <a:rPr lang="en-US" noProof="0"/>
              <a:t>Upcoming events</a:t>
            </a:r>
          </a:p>
        </p:txBody>
      </p:sp>
      <p:sp>
        <p:nvSpPr>
          <p:cNvPr id="18" name="Platshållare för text 1">
            <a:extLst>
              <a:ext uri="{FF2B5EF4-FFF2-40B4-BE49-F238E27FC236}">
                <a16:creationId xmlns:a16="http://schemas.microsoft.com/office/drawing/2014/main" id="{413F337A-27E7-737D-DA27-71FCDBD6522F}"/>
              </a:ext>
            </a:extLst>
          </p:cNvPr>
          <p:cNvSpPr txBox="1">
            <a:spLocks/>
          </p:cNvSpPr>
          <p:nvPr/>
        </p:nvSpPr>
        <p:spPr>
          <a:xfrm>
            <a:off x="604709" y="2764395"/>
            <a:ext cx="5082232" cy="240386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July 15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Q2 report 2026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October 21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Q3 report 2026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December 9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Capital Markets Day, Stockholm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February 9, 2027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	Q4 report 2026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CD327D2F-04CC-7CEF-8B94-E5597F428A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/>
              <a:t>Financial calendar 2026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9DEA6AF-4D7C-0CAC-E4D4-8223E512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802" y="2499406"/>
            <a:ext cx="5082232" cy="2848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FD91C18-A4C6-9AB8-F180-A4A3030BEC0C}"/>
              </a:ext>
            </a:extLst>
          </p:cNvPr>
          <p:cNvSpPr txBox="1">
            <a:spLocks/>
          </p:cNvSpPr>
          <p:nvPr/>
        </p:nvSpPr>
        <p:spPr>
          <a:xfrm rot="21059434">
            <a:off x="9139121" y="1180641"/>
            <a:ext cx="2569704" cy="6540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Hot off the presses – our new annual report</a:t>
            </a:r>
          </a:p>
        </p:txBody>
      </p:sp>
      <p:cxnSp>
        <p:nvCxnSpPr>
          <p:cNvPr id="5" name="Koppling: böjd 4">
            <a:extLst>
              <a:ext uri="{FF2B5EF4-FFF2-40B4-BE49-F238E27FC236}">
                <a16:creationId xmlns:a16="http://schemas.microsoft.com/office/drawing/2014/main" id="{770D1C37-DC22-CA62-5B6B-FBC662A71C39}"/>
              </a:ext>
            </a:extLst>
          </p:cNvPr>
          <p:cNvCxnSpPr>
            <a:cxnSpLocks/>
            <a:stCxn id="3" idx="1"/>
          </p:cNvCxnSpPr>
          <p:nvPr/>
        </p:nvCxnSpPr>
        <p:spPr>
          <a:xfrm rot="10800000" flipV="1">
            <a:off x="8890001" y="1708858"/>
            <a:ext cx="264973" cy="434902"/>
          </a:xfrm>
          <a:prstGeom prst="curved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20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ADA1F-5114-9C40-57F7-6B8938809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utomhus, himmel, fönster, byggnad&#10;&#10;AI-genererat innehåll kan vara felaktigt.">
            <a:extLst>
              <a:ext uri="{FF2B5EF4-FFF2-40B4-BE49-F238E27FC236}">
                <a16:creationId xmlns:a16="http://schemas.microsoft.com/office/drawing/2014/main" id="{25E69E23-7481-39DF-D359-B3D44C1EAD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25" r="511" b="777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2C1DB9F-47E3-211E-853C-C999411D12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57955" y="168726"/>
            <a:ext cx="1137920" cy="3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0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6226B-2071-28E3-0A2E-D7D94660A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6B343D-B759-83B5-DB13-C99EE977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1"/>
            <a:ext cx="12222256" cy="6872767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52A6361-28BC-AEFB-4080-3D7318E8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63931"/>
            <a:ext cx="12222256" cy="473251"/>
          </a:xfrm>
        </p:spPr>
        <p:txBody>
          <a:bodyPr>
            <a:noAutofit/>
          </a:bodyPr>
          <a:lstStyle/>
          <a:p>
            <a:pPr algn="ctr"/>
            <a:r>
              <a:rPr lang="en-US" sz="4800" b="1" noProof="0">
                <a:latin typeface="Century Gothic" panose="020B0502020202020204" pitchFamily="34" charset="0"/>
              </a:rPr>
              <a:t>We’re on an exciting journey towards SEK 20 billion in turnover by year 2030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920AEEA-59CF-1DAF-CFC9-BA6490F6F4A3}"/>
              </a:ext>
            </a:extLst>
          </p:cNvPr>
          <p:cNvSpPr/>
          <p:nvPr/>
        </p:nvSpPr>
        <p:spPr>
          <a:xfrm>
            <a:off x="643534" y="2993470"/>
            <a:ext cx="3479551" cy="20038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bIns="54000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leader within Europe’s fundamentally attractive window and door industry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A5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9FBAA16-CDE2-DA1C-2B7F-2B5D2EA66C32}"/>
              </a:ext>
            </a:extLst>
          </p:cNvPr>
          <p:cNvSpPr/>
          <p:nvPr/>
        </p:nvSpPr>
        <p:spPr>
          <a:xfrm>
            <a:off x="4321895" y="2993470"/>
            <a:ext cx="3479551" cy="20038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bIns="54000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Weathering historic downturn well while also strengthening strategic position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51B7202-BFBC-D3B9-CAB3-1451A761CAE8}"/>
              </a:ext>
            </a:extLst>
          </p:cNvPr>
          <p:cNvSpPr/>
          <p:nvPr/>
        </p:nvSpPr>
        <p:spPr>
          <a:xfrm>
            <a:off x="8000257" y="2993470"/>
            <a:ext cx="3479551" cy="20038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bIns="54000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acquisitions ahead of anticipated cycle rebound and green transition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 descr="En bild som visar Teckensnitt, text, Grafik, affisch&#10;&#10;Automatiskt genererad beskrivning">
            <a:extLst>
              <a:ext uri="{FF2B5EF4-FFF2-40B4-BE49-F238E27FC236}">
                <a16:creationId xmlns:a16="http://schemas.microsoft.com/office/drawing/2014/main" id="{2FF844A1-C78F-1EC3-B63D-CBA27CE33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329" y="5871687"/>
            <a:ext cx="701548" cy="727188"/>
          </a:xfrm>
          <a:prstGeom prst="rect">
            <a:avLst/>
          </a:prstGeom>
        </p:spPr>
      </p:pic>
      <p:pic>
        <p:nvPicPr>
          <p:cNvPr id="8" name="Bild 7" descr="Stapeldiagram med uppåtgående trend med hel fyllning">
            <a:extLst>
              <a:ext uri="{FF2B5EF4-FFF2-40B4-BE49-F238E27FC236}">
                <a16:creationId xmlns:a16="http://schemas.microsoft.com/office/drawing/2014/main" id="{6A07B35B-34BC-D4FC-1451-97C9D0EA4B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6874" y="4384269"/>
            <a:ext cx="526316" cy="526316"/>
          </a:xfrm>
          <a:prstGeom prst="rect">
            <a:avLst/>
          </a:prstGeom>
        </p:spPr>
      </p:pic>
      <p:pic>
        <p:nvPicPr>
          <p:cNvPr id="11" name="Bild 10" descr="Bygga tegelvägg med hel fyllning">
            <a:extLst>
              <a:ext uri="{FF2B5EF4-FFF2-40B4-BE49-F238E27FC236}">
                <a16:creationId xmlns:a16="http://schemas.microsoft.com/office/drawing/2014/main" id="{EF424E6B-2B1F-4C5A-A02D-515CFAA80E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8513" y="4384269"/>
            <a:ext cx="526316" cy="526316"/>
          </a:xfrm>
          <a:prstGeom prst="rect">
            <a:avLst/>
          </a:prstGeom>
        </p:spPr>
      </p:pic>
      <p:pic>
        <p:nvPicPr>
          <p:cNvPr id="13" name="Bild 12" descr="Krans med hel fyllning">
            <a:extLst>
              <a:ext uri="{FF2B5EF4-FFF2-40B4-BE49-F238E27FC236}">
                <a16:creationId xmlns:a16="http://schemas.microsoft.com/office/drawing/2014/main" id="{C0ACA849-1F45-C653-B177-683123970B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0151" y="4384269"/>
            <a:ext cx="526316" cy="52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2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BA30D-3DBC-8593-118A-E44FEA309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E0E5B5B-BB72-A85E-FCE0-43B5FD836145}"/>
              </a:ext>
            </a:extLst>
          </p:cNvPr>
          <p:cNvPicPr/>
          <p:nvPr/>
        </p:nvPicPr>
        <p:blipFill>
          <a:blip r:embed="rId2"/>
          <a:srcRect l="5384" r="5384"/>
          <a:stretch/>
        </p:blipFill>
        <p:spPr>
          <a:xfrm>
            <a:off x="0" y="486195"/>
            <a:ext cx="12192000" cy="6371806"/>
          </a:xfrm>
          <a:prstGeom prst="rect">
            <a:avLst/>
          </a:prstGeom>
        </p:spPr>
      </p:pic>
      <p:sp>
        <p:nvSpPr>
          <p:cNvPr id="54" name="Platshållare för bildnummer 4">
            <a:extLst>
              <a:ext uri="{FF2B5EF4-FFF2-40B4-BE49-F238E27FC236}">
                <a16:creationId xmlns:a16="http://schemas.microsoft.com/office/drawing/2014/main" id="{11DB238E-DB66-2532-F9EA-24A2BEBD0AD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sv-S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7906C06-64F4-CC43-8882-073F302974AE}" type="slidenum">
              <a:rPr lang="en-GB" sz="900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632A9317-CF37-74FB-BBD3-0ACD3AB5AC1E}"/>
              </a:ext>
            </a:extLst>
          </p:cNvPr>
          <p:cNvSpPr/>
          <p:nvPr/>
        </p:nvSpPr>
        <p:spPr>
          <a:xfrm>
            <a:off x="310782" y="0"/>
            <a:ext cx="4356102" cy="488026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CBCCF81D-4F7F-B427-C7FF-B44113C8486A}"/>
              </a:ext>
            </a:extLst>
          </p:cNvPr>
          <p:cNvSpPr/>
          <p:nvPr/>
        </p:nvSpPr>
        <p:spPr>
          <a:xfrm>
            <a:off x="296497" y="4993248"/>
            <a:ext cx="4370387" cy="1185740"/>
          </a:xfrm>
          <a:prstGeom prst="rect">
            <a:avLst/>
          </a:prstGeom>
          <a:solidFill>
            <a:srgbClr val="003B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 57">
            <a:extLst>
              <a:ext uri="{FF2B5EF4-FFF2-40B4-BE49-F238E27FC236}">
                <a16:creationId xmlns:a16="http://schemas.microsoft.com/office/drawing/2014/main" id="{6FB30DCD-1DB7-0735-1862-303A36F1D885}"/>
              </a:ext>
            </a:extLst>
          </p:cNvPr>
          <p:cNvGrpSpPr/>
          <p:nvPr/>
        </p:nvGrpSpPr>
        <p:grpSpPr>
          <a:xfrm>
            <a:off x="3208229" y="4999567"/>
            <a:ext cx="1501895" cy="964449"/>
            <a:chOff x="4154745" y="4847771"/>
            <a:chExt cx="1501895" cy="964449"/>
          </a:xfrm>
        </p:grpSpPr>
        <p:sp>
          <p:nvSpPr>
            <p:cNvPr id="59" name="textruta 58">
              <a:extLst>
                <a:ext uri="{FF2B5EF4-FFF2-40B4-BE49-F238E27FC236}">
                  <a16:creationId xmlns:a16="http://schemas.microsoft.com/office/drawing/2014/main" id="{E720C3D3-B5CD-104E-71A9-CF768EF6A960}"/>
                </a:ext>
              </a:extLst>
            </p:cNvPr>
            <p:cNvSpPr txBox="1"/>
            <p:nvPr/>
          </p:nvSpPr>
          <p:spPr>
            <a:xfrm>
              <a:off x="4154745" y="4847771"/>
              <a:ext cx="150189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19</a:t>
              </a:r>
              <a:endParaRPr kumimoji="0" lang="sv-SE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id="{6202B5FD-EF31-806A-04B3-5A489F3A22C4}"/>
                </a:ext>
              </a:extLst>
            </p:cNvPr>
            <p:cNvSpPr txBox="1"/>
            <p:nvPr/>
          </p:nvSpPr>
          <p:spPr>
            <a:xfrm>
              <a:off x="4154745" y="5535221"/>
              <a:ext cx="1501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countries</a:t>
              </a:r>
              <a:endPara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1" name="textruta 60">
            <a:extLst>
              <a:ext uri="{FF2B5EF4-FFF2-40B4-BE49-F238E27FC236}">
                <a16:creationId xmlns:a16="http://schemas.microsoft.com/office/drawing/2014/main" id="{B6B44547-BB67-C371-1826-6313EFB20C10}"/>
              </a:ext>
            </a:extLst>
          </p:cNvPr>
          <p:cNvSpPr txBox="1"/>
          <p:nvPr/>
        </p:nvSpPr>
        <p:spPr>
          <a:xfrm>
            <a:off x="1487905" y="4993248"/>
            <a:ext cx="1937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5,000</a:t>
            </a: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2" name="textruta 61">
            <a:extLst>
              <a:ext uri="{FF2B5EF4-FFF2-40B4-BE49-F238E27FC236}">
                <a16:creationId xmlns:a16="http://schemas.microsoft.com/office/drawing/2014/main" id="{76D746DB-E72D-0163-A71A-2105D3808B23}"/>
              </a:ext>
            </a:extLst>
          </p:cNvPr>
          <p:cNvSpPr txBox="1"/>
          <p:nvPr/>
        </p:nvSpPr>
        <p:spPr>
          <a:xfrm>
            <a:off x="1690814" y="5690125"/>
            <a:ext cx="1501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employees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3" name="textruta 62">
            <a:extLst>
              <a:ext uri="{FF2B5EF4-FFF2-40B4-BE49-F238E27FC236}">
                <a16:creationId xmlns:a16="http://schemas.microsoft.com/office/drawing/2014/main" id="{84D7371D-6E8D-8373-70A5-9801AB770CEE}"/>
              </a:ext>
            </a:extLst>
          </p:cNvPr>
          <p:cNvSpPr txBox="1"/>
          <p:nvPr/>
        </p:nvSpPr>
        <p:spPr>
          <a:xfrm>
            <a:off x="201186" y="4992809"/>
            <a:ext cx="1501894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r>
            <a:endParaRPr kumimoji="0" lang="sv-SE" sz="5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4" name="Rubrik 1">
            <a:extLst>
              <a:ext uri="{FF2B5EF4-FFF2-40B4-BE49-F238E27FC236}">
                <a16:creationId xmlns:a16="http://schemas.microsoft.com/office/drawing/2014/main" id="{633DE14D-CF72-E74F-9DBF-B1B7478C3BFA}"/>
              </a:ext>
            </a:extLst>
          </p:cNvPr>
          <p:cNvSpPr txBox="1">
            <a:spLocks/>
          </p:cNvSpPr>
          <p:nvPr/>
        </p:nvSpPr>
        <p:spPr>
          <a:xfrm>
            <a:off x="416173" y="679012"/>
            <a:ext cx="4208179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Europe’s leading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window group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65" name="Platshållare för text 2">
            <a:extLst>
              <a:ext uri="{FF2B5EF4-FFF2-40B4-BE49-F238E27FC236}">
                <a16:creationId xmlns:a16="http://schemas.microsoft.com/office/drawing/2014/main" id="{7A3C2A95-F99B-E5B9-EDAF-DE3DFE9CCF24}"/>
              </a:ext>
            </a:extLst>
          </p:cNvPr>
          <p:cNvSpPr txBox="1">
            <a:spLocks/>
          </p:cNvSpPr>
          <p:nvPr/>
        </p:nvSpPr>
        <p:spPr>
          <a:xfrm>
            <a:off x="350593" y="1750916"/>
            <a:ext cx="4273759" cy="440953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Inwido facts and figures (pro forma)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100435D9-B587-EA52-C7E2-856E76A5FD74}"/>
              </a:ext>
            </a:extLst>
          </p:cNvPr>
          <p:cNvSpPr txBox="1">
            <a:spLocks/>
          </p:cNvSpPr>
          <p:nvPr/>
        </p:nvSpPr>
        <p:spPr>
          <a:xfrm>
            <a:off x="340372" y="2216470"/>
            <a:ext cx="4370387" cy="25083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ea typeface="+mn-ea"/>
                <a:cs typeface="+mn-cs"/>
              </a:rPr>
              <a:t>Established in 2004 – publicly listed since 2014 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ea typeface="+mn-ea"/>
                <a:cs typeface="+mn-cs"/>
              </a:rPr>
              <a:t>Sales SEK 10 billion – Op. EBITA margin 10.5%</a:t>
            </a:r>
          </a:p>
          <a:p>
            <a:pPr marL="180975" indent="-180975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3B5C"/>
                </a:solidFill>
              </a:rPr>
              <a:t>No. 1 in the Nordics – No. 2 in the UK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ea typeface="+mn-ea"/>
                <a:cs typeface="+mn-cs"/>
              </a:rPr>
              <a:t>Improving quality of life – strong brands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ea typeface="+mn-ea"/>
                <a:cs typeface="+mn-cs"/>
              </a:rPr>
              <a:t>Truly decentralized governance model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rgbClr val="003B5C"/>
                </a:solidFill>
              </a:rPr>
              <a:t>Proven stability over economic cycles</a:t>
            </a:r>
          </a:p>
          <a:p>
            <a:pPr marL="180975" marR="0" lvl="0" indent="-180975" algn="l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600" dirty="0">
                <a:solidFill>
                  <a:srgbClr val="003B5C"/>
                </a:solidFill>
              </a:rPr>
              <a:t>6 acquisitions in past 7 months – 2 new markets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7" name="textruta 66">
            <a:extLst>
              <a:ext uri="{FF2B5EF4-FFF2-40B4-BE49-F238E27FC236}">
                <a16:creationId xmlns:a16="http://schemas.microsoft.com/office/drawing/2014/main" id="{4EA68726-31A3-1D25-FD4F-660F34C4F95D}"/>
              </a:ext>
            </a:extLst>
          </p:cNvPr>
          <p:cNvSpPr txBox="1"/>
          <p:nvPr/>
        </p:nvSpPr>
        <p:spPr>
          <a:xfrm>
            <a:off x="387347" y="5690125"/>
            <a:ext cx="111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units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8" name="Platshållare för text 2">
            <a:extLst>
              <a:ext uri="{FF2B5EF4-FFF2-40B4-BE49-F238E27FC236}">
                <a16:creationId xmlns:a16="http://schemas.microsoft.com/office/drawing/2014/main" id="{CE4A3A2A-A1BC-FA29-E34E-74489C782898}"/>
              </a:ext>
            </a:extLst>
          </p:cNvPr>
          <p:cNvSpPr txBox="1">
            <a:spLocks/>
          </p:cNvSpPr>
          <p:nvPr/>
        </p:nvSpPr>
        <p:spPr>
          <a:xfrm rot="21059434">
            <a:off x="6410129" y="5616266"/>
            <a:ext cx="1566352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Slovenia and Croatia new markets</a:t>
            </a:r>
          </a:p>
        </p:txBody>
      </p:sp>
      <p:cxnSp>
        <p:nvCxnSpPr>
          <p:cNvPr id="69" name="Koppling: böjd 68">
            <a:extLst>
              <a:ext uri="{FF2B5EF4-FFF2-40B4-BE49-F238E27FC236}">
                <a16:creationId xmlns:a16="http://schemas.microsoft.com/office/drawing/2014/main" id="{2305B185-AFCB-3910-310A-5091700D9B23}"/>
              </a:ext>
            </a:extLst>
          </p:cNvPr>
          <p:cNvCxnSpPr>
            <a:cxnSpLocks/>
          </p:cNvCxnSpPr>
          <p:nvPr/>
        </p:nvCxnSpPr>
        <p:spPr>
          <a:xfrm flipV="1">
            <a:off x="8032220" y="5906530"/>
            <a:ext cx="621038" cy="31068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25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443D-4FF6-A1D6-FF9F-EAF236AB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68C188-7A23-7A70-6D5D-3ACC40FC4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"/>
          <a:stretch/>
        </p:blipFill>
        <p:spPr bwMode="auto">
          <a:xfrm>
            <a:off x="2007" y="444964"/>
            <a:ext cx="12189993" cy="640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C6984CE-4965-2158-CDBE-D2F6F570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99" y="728856"/>
            <a:ext cx="11518901" cy="603254"/>
          </a:xfrm>
        </p:spPr>
        <p:txBody>
          <a:bodyPr/>
          <a:lstStyle/>
          <a:p>
            <a:r>
              <a:rPr lang="en-US" dirty="0"/>
              <a:t>Impressive value creation since 2014 IPO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C73C72F-76DD-02E7-2234-8CA366D4F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099" y="1261429"/>
            <a:ext cx="11518901" cy="451558"/>
          </a:xfrm>
        </p:spPr>
        <p:txBody>
          <a:bodyPr/>
          <a:lstStyle/>
          <a:p>
            <a:r>
              <a:rPr lang="en-US" dirty="0"/>
              <a:t>Sales +83%, Op. EBITA +88% and EPS +188% | A total of SEK 2.5 bn paid out in dividends</a:t>
            </a:r>
            <a:endParaRPr lang="sv-SE" dirty="0"/>
          </a:p>
        </p:txBody>
      </p:sp>
      <p:sp>
        <p:nvSpPr>
          <p:cNvPr id="5" name="Platshållare för text 1">
            <a:extLst>
              <a:ext uri="{FF2B5EF4-FFF2-40B4-BE49-F238E27FC236}">
                <a16:creationId xmlns:a16="http://schemas.microsoft.com/office/drawing/2014/main" id="{60AD04D6-4559-E15F-C5EC-DF169B842CE6}"/>
              </a:ext>
            </a:extLst>
          </p:cNvPr>
          <p:cNvSpPr txBox="1">
            <a:spLocks/>
          </p:cNvSpPr>
          <p:nvPr/>
        </p:nvSpPr>
        <p:spPr>
          <a:xfrm>
            <a:off x="849828" y="1825550"/>
            <a:ext cx="2049249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 Sales, MSEK</a:t>
            </a:r>
          </a:p>
        </p:txBody>
      </p:sp>
      <p:sp>
        <p:nvSpPr>
          <p:cNvPr id="6" name="Platshållare för text 1">
            <a:extLst>
              <a:ext uri="{FF2B5EF4-FFF2-40B4-BE49-F238E27FC236}">
                <a16:creationId xmlns:a16="http://schemas.microsoft.com/office/drawing/2014/main" id="{23102171-7ED5-A4E2-36B2-C1885F2CFE5A}"/>
              </a:ext>
            </a:extLst>
          </p:cNvPr>
          <p:cNvSpPr txBox="1">
            <a:spLocks/>
          </p:cNvSpPr>
          <p:nvPr/>
        </p:nvSpPr>
        <p:spPr>
          <a:xfrm>
            <a:off x="9378637" y="1783798"/>
            <a:ext cx="2049249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Op. EBITA margin, %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5823645-6628-DB6C-C8A0-CAA1DA5649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401636"/>
              </p:ext>
            </p:extLst>
          </p:nvPr>
        </p:nvGraphicFramePr>
        <p:xfrm>
          <a:off x="849828" y="2171129"/>
          <a:ext cx="10578058" cy="3698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ktangel 7">
            <a:extLst>
              <a:ext uri="{FF2B5EF4-FFF2-40B4-BE49-F238E27FC236}">
                <a16:creationId xmlns:a16="http://schemas.microsoft.com/office/drawing/2014/main" id="{6C119B13-E502-2BC1-AD3F-07241B9A7B6B}"/>
              </a:ext>
            </a:extLst>
          </p:cNvPr>
          <p:cNvSpPr/>
          <p:nvPr/>
        </p:nvSpPr>
        <p:spPr>
          <a:xfrm>
            <a:off x="0" y="6136037"/>
            <a:ext cx="12192000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232593EF-5DA9-86FC-DE88-7C914D0130DD}"/>
              </a:ext>
            </a:extLst>
          </p:cNvPr>
          <p:cNvSpPr txBox="1">
            <a:spLocks/>
          </p:cNvSpPr>
          <p:nvPr/>
        </p:nvSpPr>
        <p:spPr>
          <a:xfrm>
            <a:off x="2457521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2.50</a:t>
            </a:r>
          </a:p>
        </p:txBody>
      </p:sp>
      <p:sp>
        <p:nvSpPr>
          <p:cNvPr id="10" name="Platshållare för text 1">
            <a:extLst>
              <a:ext uri="{FF2B5EF4-FFF2-40B4-BE49-F238E27FC236}">
                <a16:creationId xmlns:a16="http://schemas.microsoft.com/office/drawing/2014/main" id="{54B79DC8-D3F1-5B59-227E-1A1ABB942D46}"/>
              </a:ext>
            </a:extLst>
          </p:cNvPr>
          <p:cNvSpPr txBox="1">
            <a:spLocks/>
          </p:cNvSpPr>
          <p:nvPr/>
        </p:nvSpPr>
        <p:spPr>
          <a:xfrm>
            <a:off x="3249246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3.50</a:t>
            </a:r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E4D3FDDF-9200-0E2A-1C65-1935E6F124C9}"/>
              </a:ext>
            </a:extLst>
          </p:cNvPr>
          <p:cNvSpPr txBox="1">
            <a:spLocks/>
          </p:cNvSpPr>
          <p:nvPr/>
        </p:nvSpPr>
        <p:spPr>
          <a:xfrm>
            <a:off x="4040971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3.50</a:t>
            </a: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2E6BD242-D197-0C63-EE90-896D7829A603}"/>
              </a:ext>
            </a:extLst>
          </p:cNvPr>
          <p:cNvSpPr txBox="1">
            <a:spLocks/>
          </p:cNvSpPr>
          <p:nvPr/>
        </p:nvSpPr>
        <p:spPr>
          <a:xfrm>
            <a:off x="4832696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2.50</a:t>
            </a:r>
          </a:p>
        </p:txBody>
      </p:sp>
      <p:sp>
        <p:nvSpPr>
          <p:cNvPr id="17" name="Platshållare för text 1">
            <a:extLst>
              <a:ext uri="{FF2B5EF4-FFF2-40B4-BE49-F238E27FC236}">
                <a16:creationId xmlns:a16="http://schemas.microsoft.com/office/drawing/2014/main" id="{D85AB350-55D9-CE8A-4709-691110980DC5}"/>
              </a:ext>
            </a:extLst>
          </p:cNvPr>
          <p:cNvSpPr txBox="1">
            <a:spLocks/>
          </p:cNvSpPr>
          <p:nvPr/>
        </p:nvSpPr>
        <p:spPr>
          <a:xfrm>
            <a:off x="5624421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0.00</a:t>
            </a:r>
          </a:p>
        </p:txBody>
      </p:sp>
      <p:sp>
        <p:nvSpPr>
          <p:cNvPr id="18" name="Platshållare för text 1">
            <a:extLst>
              <a:ext uri="{FF2B5EF4-FFF2-40B4-BE49-F238E27FC236}">
                <a16:creationId xmlns:a16="http://schemas.microsoft.com/office/drawing/2014/main" id="{11F3EA7B-D4D9-F62E-0F4B-9CB4627FCFEE}"/>
              </a:ext>
            </a:extLst>
          </p:cNvPr>
          <p:cNvSpPr txBox="1">
            <a:spLocks/>
          </p:cNvSpPr>
          <p:nvPr/>
        </p:nvSpPr>
        <p:spPr>
          <a:xfrm>
            <a:off x="6416146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4.50</a:t>
            </a:r>
          </a:p>
        </p:txBody>
      </p:sp>
      <p:sp>
        <p:nvSpPr>
          <p:cNvPr id="19" name="Platshållare för text 1">
            <a:extLst>
              <a:ext uri="{FF2B5EF4-FFF2-40B4-BE49-F238E27FC236}">
                <a16:creationId xmlns:a16="http://schemas.microsoft.com/office/drawing/2014/main" id="{75088FEC-087C-F3E8-E59C-1FC9266E97CC}"/>
              </a:ext>
            </a:extLst>
          </p:cNvPr>
          <p:cNvSpPr txBox="1">
            <a:spLocks/>
          </p:cNvSpPr>
          <p:nvPr/>
        </p:nvSpPr>
        <p:spPr>
          <a:xfrm>
            <a:off x="7207871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6.15</a:t>
            </a:r>
          </a:p>
        </p:txBody>
      </p:sp>
      <p:sp>
        <p:nvSpPr>
          <p:cNvPr id="20" name="Platshållare för text 1">
            <a:extLst>
              <a:ext uri="{FF2B5EF4-FFF2-40B4-BE49-F238E27FC236}">
                <a16:creationId xmlns:a16="http://schemas.microsoft.com/office/drawing/2014/main" id="{C35CBAB9-B0B2-AA92-19CD-12A59AAF9163}"/>
              </a:ext>
            </a:extLst>
          </p:cNvPr>
          <p:cNvSpPr txBox="1">
            <a:spLocks/>
          </p:cNvSpPr>
          <p:nvPr/>
        </p:nvSpPr>
        <p:spPr>
          <a:xfrm>
            <a:off x="7999596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6.50</a:t>
            </a:r>
          </a:p>
        </p:txBody>
      </p:sp>
      <p:sp>
        <p:nvSpPr>
          <p:cNvPr id="21" name="Platshållare för text 1">
            <a:extLst>
              <a:ext uri="{FF2B5EF4-FFF2-40B4-BE49-F238E27FC236}">
                <a16:creationId xmlns:a16="http://schemas.microsoft.com/office/drawing/2014/main" id="{3819F93F-A5E8-0CE7-9D9C-BC5CCBA16BE2}"/>
              </a:ext>
            </a:extLst>
          </p:cNvPr>
          <p:cNvSpPr txBox="1">
            <a:spLocks/>
          </p:cNvSpPr>
          <p:nvPr/>
        </p:nvSpPr>
        <p:spPr>
          <a:xfrm>
            <a:off x="8791321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6.50</a:t>
            </a:r>
          </a:p>
        </p:txBody>
      </p:sp>
      <p:sp>
        <p:nvSpPr>
          <p:cNvPr id="22" name="Platshållare för text 1">
            <a:extLst>
              <a:ext uri="{FF2B5EF4-FFF2-40B4-BE49-F238E27FC236}">
                <a16:creationId xmlns:a16="http://schemas.microsoft.com/office/drawing/2014/main" id="{D7116BE8-7C87-B46F-E433-7CCE5C39BAA8}"/>
              </a:ext>
            </a:extLst>
          </p:cNvPr>
          <p:cNvSpPr txBox="1">
            <a:spLocks/>
          </p:cNvSpPr>
          <p:nvPr/>
        </p:nvSpPr>
        <p:spPr>
          <a:xfrm>
            <a:off x="10308507" y="6136037"/>
            <a:ext cx="68309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5.50</a:t>
            </a:r>
          </a:p>
        </p:txBody>
      </p:sp>
      <p:sp>
        <p:nvSpPr>
          <p:cNvPr id="23" name="Platshållare för text 1">
            <a:extLst>
              <a:ext uri="{FF2B5EF4-FFF2-40B4-BE49-F238E27FC236}">
                <a16:creationId xmlns:a16="http://schemas.microsoft.com/office/drawing/2014/main" id="{FFE3E2E2-80A8-2EE1-03ED-0A065E18F7E9}"/>
              </a:ext>
            </a:extLst>
          </p:cNvPr>
          <p:cNvSpPr txBox="1">
            <a:spLocks/>
          </p:cNvSpPr>
          <p:nvPr/>
        </p:nvSpPr>
        <p:spPr>
          <a:xfrm>
            <a:off x="31117" y="6136037"/>
            <a:ext cx="2049249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Dividend, SEK/share</a:t>
            </a:r>
          </a:p>
        </p:txBody>
      </p:sp>
      <p:sp>
        <p:nvSpPr>
          <p:cNvPr id="24" name="Platshållare för text 1">
            <a:extLst>
              <a:ext uri="{FF2B5EF4-FFF2-40B4-BE49-F238E27FC236}">
                <a16:creationId xmlns:a16="http://schemas.microsoft.com/office/drawing/2014/main" id="{5CC019EF-FC1E-CE0B-A335-78D64DEA7DEB}"/>
              </a:ext>
            </a:extLst>
          </p:cNvPr>
          <p:cNvSpPr txBox="1">
            <a:spLocks/>
          </p:cNvSpPr>
          <p:nvPr/>
        </p:nvSpPr>
        <p:spPr>
          <a:xfrm>
            <a:off x="1665796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2.00</a:t>
            </a:r>
          </a:p>
        </p:txBody>
      </p:sp>
      <p:sp>
        <p:nvSpPr>
          <p:cNvPr id="25" name="Platshållare för text 1">
            <a:extLst>
              <a:ext uri="{FF2B5EF4-FFF2-40B4-BE49-F238E27FC236}">
                <a16:creationId xmlns:a16="http://schemas.microsoft.com/office/drawing/2014/main" id="{08B19FBE-D45D-FFF4-5C29-F3B17C9928B1}"/>
              </a:ext>
            </a:extLst>
          </p:cNvPr>
          <p:cNvSpPr txBox="1">
            <a:spLocks/>
          </p:cNvSpPr>
          <p:nvPr/>
        </p:nvSpPr>
        <p:spPr>
          <a:xfrm>
            <a:off x="9583046" y="6136037"/>
            <a:ext cx="50814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5.50</a:t>
            </a:r>
          </a:p>
        </p:txBody>
      </p:sp>
    </p:spTree>
    <p:extLst>
      <p:ext uri="{BB962C8B-B14F-4D97-AF65-F5344CB8AC3E}">
        <p14:creationId xmlns:p14="http://schemas.microsoft.com/office/powerpoint/2010/main" val="3648560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68ABE-6BF9-C941-428E-85F4FB3B2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ubrik 1">
            <a:extLst>
              <a:ext uri="{FF2B5EF4-FFF2-40B4-BE49-F238E27FC236}">
                <a16:creationId xmlns:a16="http://schemas.microsoft.com/office/drawing/2014/main" id="{883BAB7C-1849-E6D5-89B7-BC129EFD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58" y="728856"/>
            <a:ext cx="11560941" cy="603254"/>
          </a:xfrm>
        </p:spPr>
        <p:txBody>
          <a:bodyPr/>
          <a:lstStyle/>
          <a:p>
            <a:r>
              <a:rPr lang="en-US" noProof="0" dirty="0"/>
              <a:t>Executing our strategic roadmap well – ready for upturn!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73FB0F46-7C1B-2BC5-2058-12241E6383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059" y="1261429"/>
            <a:ext cx="11560940" cy="451558"/>
          </a:xfrm>
        </p:spPr>
        <p:txBody>
          <a:bodyPr/>
          <a:lstStyle/>
          <a:p>
            <a:r>
              <a:rPr lang="en-US" noProof="0" dirty="0"/>
              <a:t>Illustrative Net Sales development 2026-2030, SEK million | CAGR ~15% p.a., of which ~5 ppts. organic</a:t>
            </a:r>
          </a:p>
        </p:txBody>
      </p:sp>
      <p:pic>
        <p:nvPicPr>
          <p:cNvPr id="33" name="Bildobjekt 32" descr="En bild som visar Teckensnitt, text, Grafik, affisch&#10;&#10;Automatiskt genererad beskrivning">
            <a:extLst>
              <a:ext uri="{FF2B5EF4-FFF2-40B4-BE49-F238E27FC236}">
                <a16:creationId xmlns:a16="http://schemas.microsoft.com/office/drawing/2014/main" id="{CB9534EA-2744-1EE6-721B-B668AA770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847" y="5176912"/>
            <a:ext cx="452984" cy="469539"/>
          </a:xfrm>
          <a:prstGeom prst="rect">
            <a:avLst/>
          </a:prstGeom>
        </p:spPr>
      </p:pic>
      <p:sp>
        <p:nvSpPr>
          <p:cNvPr id="34" name="Pil: femhörning 33">
            <a:extLst>
              <a:ext uri="{FF2B5EF4-FFF2-40B4-BE49-F238E27FC236}">
                <a16:creationId xmlns:a16="http://schemas.microsoft.com/office/drawing/2014/main" id="{F9194D32-DACC-203D-171E-407D4260F355}"/>
              </a:ext>
            </a:extLst>
          </p:cNvPr>
          <p:cNvSpPr/>
          <p:nvPr/>
        </p:nvSpPr>
        <p:spPr>
          <a:xfrm>
            <a:off x="631059" y="1998921"/>
            <a:ext cx="11116439" cy="4443378"/>
          </a:xfrm>
          <a:prstGeom prst="homePlate">
            <a:avLst>
              <a:gd name="adj" fmla="val 188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5" name="Diagram 34">
                <a:extLst>
                  <a:ext uri="{FF2B5EF4-FFF2-40B4-BE49-F238E27FC236}">
                    <a16:creationId xmlns:a16="http://schemas.microsoft.com/office/drawing/2014/main" id="{9600FEC5-D093-F235-E728-1E2D55D1029E}"/>
                  </a:ext>
                </a:extLst>
              </p:cNvPr>
              <p:cNvGraphicFramePr/>
              <p:nvPr/>
            </p:nvGraphicFramePr>
            <p:xfrm>
              <a:off x="669852" y="2137125"/>
              <a:ext cx="8527311" cy="406499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35" name="Diagram 34">
                <a:extLst>
                  <a:ext uri="{FF2B5EF4-FFF2-40B4-BE49-F238E27FC236}">
                    <a16:creationId xmlns:a16="http://schemas.microsoft.com/office/drawing/2014/main" id="{9600FEC5-D093-F235-E728-1E2D55D102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852" y="2137125"/>
                <a:ext cx="8527311" cy="4064991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Pratbubbla: rektangel med rundade hörn 35">
            <a:extLst>
              <a:ext uri="{FF2B5EF4-FFF2-40B4-BE49-F238E27FC236}">
                <a16:creationId xmlns:a16="http://schemas.microsoft.com/office/drawing/2014/main" id="{F14F9ADC-0209-8EC3-8277-700C04513C06}"/>
              </a:ext>
            </a:extLst>
          </p:cNvPr>
          <p:cNvSpPr/>
          <p:nvPr/>
        </p:nvSpPr>
        <p:spPr>
          <a:xfrm>
            <a:off x="1505609" y="3225563"/>
            <a:ext cx="1006855" cy="656510"/>
          </a:xfrm>
          <a:prstGeom prst="wedgeRoundRectCallout">
            <a:avLst>
              <a:gd name="adj1" fmla="val 32850"/>
              <a:gd name="adj2" fmla="val 626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latshållare för text 1">
            <a:extLst>
              <a:ext uri="{FF2B5EF4-FFF2-40B4-BE49-F238E27FC236}">
                <a16:creationId xmlns:a16="http://schemas.microsoft.com/office/drawing/2014/main" id="{DBD358AB-2A47-DF3A-5B99-1B36957C92A9}"/>
              </a:ext>
            </a:extLst>
          </p:cNvPr>
          <p:cNvSpPr txBox="1">
            <a:spLocks/>
          </p:cNvSpPr>
          <p:nvPr/>
        </p:nvSpPr>
        <p:spPr>
          <a:xfrm>
            <a:off x="1490195" y="3231504"/>
            <a:ext cx="1089093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Normalized Renovation demand</a:t>
            </a:r>
          </a:p>
        </p:txBody>
      </p:sp>
      <p:sp>
        <p:nvSpPr>
          <p:cNvPr id="38" name="Pratbubbla: rektangel med rundade hörn 37">
            <a:extLst>
              <a:ext uri="{FF2B5EF4-FFF2-40B4-BE49-F238E27FC236}">
                <a16:creationId xmlns:a16="http://schemas.microsoft.com/office/drawing/2014/main" id="{54776C2B-8E54-4D73-5F7E-94AD050BC426}"/>
              </a:ext>
            </a:extLst>
          </p:cNvPr>
          <p:cNvSpPr/>
          <p:nvPr/>
        </p:nvSpPr>
        <p:spPr>
          <a:xfrm>
            <a:off x="2853527" y="2970495"/>
            <a:ext cx="951125" cy="658291"/>
          </a:xfrm>
          <a:prstGeom prst="wedgeRoundRectCallout">
            <a:avLst>
              <a:gd name="adj1" fmla="val 11253"/>
              <a:gd name="adj2" fmla="val 6553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Platshållare för text 1">
            <a:extLst>
              <a:ext uri="{FF2B5EF4-FFF2-40B4-BE49-F238E27FC236}">
                <a16:creationId xmlns:a16="http://schemas.microsoft.com/office/drawing/2014/main" id="{5DD7B39F-07E3-7A6C-07C0-D4A6D2B12D15}"/>
              </a:ext>
            </a:extLst>
          </p:cNvPr>
          <p:cNvSpPr txBox="1">
            <a:spLocks/>
          </p:cNvSpPr>
          <p:nvPr/>
        </p:nvSpPr>
        <p:spPr>
          <a:xfrm>
            <a:off x="2845029" y="2970262"/>
            <a:ext cx="100685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Pent-up demand in New-build</a:t>
            </a:r>
          </a:p>
        </p:txBody>
      </p:sp>
      <p:sp>
        <p:nvSpPr>
          <p:cNvPr id="40" name="Pratbubbla: rektangel med rundade hörn 39">
            <a:extLst>
              <a:ext uri="{FF2B5EF4-FFF2-40B4-BE49-F238E27FC236}">
                <a16:creationId xmlns:a16="http://schemas.microsoft.com/office/drawing/2014/main" id="{7C6CA243-2C47-91A9-B9A5-78172581F254}"/>
              </a:ext>
            </a:extLst>
          </p:cNvPr>
          <p:cNvSpPr/>
          <p:nvPr/>
        </p:nvSpPr>
        <p:spPr>
          <a:xfrm>
            <a:off x="4049958" y="2716431"/>
            <a:ext cx="1006855" cy="658291"/>
          </a:xfrm>
          <a:prstGeom prst="wedgeRoundRectCallout">
            <a:avLst>
              <a:gd name="adj1" fmla="val -8298"/>
              <a:gd name="adj2" fmla="val 6958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Platshållare för text 1">
            <a:extLst>
              <a:ext uri="{FF2B5EF4-FFF2-40B4-BE49-F238E27FC236}">
                <a16:creationId xmlns:a16="http://schemas.microsoft.com/office/drawing/2014/main" id="{331EF5C0-5CE6-83C2-6ED5-8E7283343779}"/>
              </a:ext>
            </a:extLst>
          </p:cNvPr>
          <p:cNvSpPr txBox="1">
            <a:spLocks/>
          </p:cNvSpPr>
          <p:nvPr/>
        </p:nvSpPr>
        <p:spPr>
          <a:xfrm>
            <a:off x="4071036" y="2719513"/>
            <a:ext cx="1045195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EU’s Green Deal and EPBD</a:t>
            </a:r>
          </a:p>
        </p:txBody>
      </p:sp>
      <p:sp>
        <p:nvSpPr>
          <p:cNvPr id="42" name="Pratbubbla: rektangel med rundade hörn 41">
            <a:extLst>
              <a:ext uri="{FF2B5EF4-FFF2-40B4-BE49-F238E27FC236}">
                <a16:creationId xmlns:a16="http://schemas.microsoft.com/office/drawing/2014/main" id="{E9E81C09-E772-DA66-7DC7-455D3534DB7A}"/>
              </a:ext>
            </a:extLst>
          </p:cNvPr>
          <p:cNvSpPr/>
          <p:nvPr/>
        </p:nvSpPr>
        <p:spPr>
          <a:xfrm>
            <a:off x="5797916" y="2443888"/>
            <a:ext cx="1242963" cy="674031"/>
          </a:xfrm>
          <a:prstGeom prst="wedgeRoundRectCallout">
            <a:avLst>
              <a:gd name="adj1" fmla="val 11253"/>
              <a:gd name="adj2" fmla="val 6553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Platshållare för text 1">
            <a:extLst>
              <a:ext uri="{FF2B5EF4-FFF2-40B4-BE49-F238E27FC236}">
                <a16:creationId xmlns:a16="http://schemas.microsoft.com/office/drawing/2014/main" id="{B3A93732-4F83-333B-A332-5983BA286E6E}"/>
              </a:ext>
            </a:extLst>
          </p:cNvPr>
          <p:cNvSpPr txBox="1">
            <a:spLocks/>
          </p:cNvSpPr>
          <p:nvPr/>
        </p:nvSpPr>
        <p:spPr>
          <a:xfrm>
            <a:off x="5773683" y="2443498"/>
            <a:ext cx="1310040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own organic growth initiatives</a:t>
            </a:r>
          </a:p>
        </p:txBody>
      </p:sp>
      <p:sp>
        <p:nvSpPr>
          <p:cNvPr id="44" name="Pratbubbla: rektangel med rundade hörn 43">
            <a:extLst>
              <a:ext uri="{FF2B5EF4-FFF2-40B4-BE49-F238E27FC236}">
                <a16:creationId xmlns:a16="http://schemas.microsoft.com/office/drawing/2014/main" id="{6C5A7704-C7C4-33C1-CAD0-BC8D296918F4}"/>
              </a:ext>
            </a:extLst>
          </p:cNvPr>
          <p:cNvSpPr/>
          <p:nvPr/>
        </p:nvSpPr>
        <p:spPr>
          <a:xfrm>
            <a:off x="7170309" y="1853634"/>
            <a:ext cx="624142" cy="286415"/>
          </a:xfrm>
          <a:prstGeom prst="wedgeRoundRectCallout">
            <a:avLst>
              <a:gd name="adj1" fmla="val -8298"/>
              <a:gd name="adj2" fmla="val 6958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Platshållare för text 1">
            <a:extLst>
              <a:ext uri="{FF2B5EF4-FFF2-40B4-BE49-F238E27FC236}">
                <a16:creationId xmlns:a16="http://schemas.microsoft.com/office/drawing/2014/main" id="{4B40757E-87DE-F268-D341-3FE481B8D949}"/>
              </a:ext>
            </a:extLst>
          </p:cNvPr>
          <p:cNvSpPr txBox="1">
            <a:spLocks/>
          </p:cNvSpPr>
          <p:nvPr/>
        </p:nvSpPr>
        <p:spPr>
          <a:xfrm>
            <a:off x="7171576" y="1860290"/>
            <a:ext cx="67778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M&amp;A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479B2531-C092-F08E-1970-50E8F926AE5D}"/>
              </a:ext>
            </a:extLst>
          </p:cNvPr>
          <p:cNvSpPr/>
          <p:nvPr/>
        </p:nvSpPr>
        <p:spPr>
          <a:xfrm>
            <a:off x="2562447" y="5932947"/>
            <a:ext cx="2275367" cy="2538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DDBB7D6C-0FBA-7BEB-C8B8-CBCB139F97C5}"/>
              </a:ext>
            </a:extLst>
          </p:cNvPr>
          <p:cNvSpPr/>
          <p:nvPr/>
        </p:nvSpPr>
        <p:spPr>
          <a:xfrm>
            <a:off x="6379070" y="5932946"/>
            <a:ext cx="1760616" cy="2798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ildobjekt 47" descr="En bild som visar Teckensnitt, text, Grafik, affisch&#10;&#10;Automatiskt genererad beskrivning">
            <a:extLst>
              <a:ext uri="{FF2B5EF4-FFF2-40B4-BE49-F238E27FC236}">
                <a16:creationId xmlns:a16="http://schemas.microsoft.com/office/drawing/2014/main" id="{DBEBCFED-B8CA-CAE2-25AC-2247F7A9B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507" y="5028050"/>
            <a:ext cx="452984" cy="469539"/>
          </a:xfrm>
          <a:prstGeom prst="rect">
            <a:avLst/>
          </a:prstGeom>
        </p:spPr>
      </p:pic>
      <p:sp>
        <p:nvSpPr>
          <p:cNvPr id="49" name="TextBox 1">
            <a:extLst>
              <a:ext uri="{FF2B5EF4-FFF2-40B4-BE49-F238E27FC236}">
                <a16:creationId xmlns:a16="http://schemas.microsoft.com/office/drawing/2014/main" id="{65AEF525-8163-4AFE-882B-1AAF58FADBE0}"/>
              </a:ext>
            </a:extLst>
          </p:cNvPr>
          <p:cNvSpPr txBox="1"/>
          <p:nvPr/>
        </p:nvSpPr>
        <p:spPr>
          <a:xfrm>
            <a:off x="9111907" y="3163187"/>
            <a:ext cx="24571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Additional volume through a more efficient operational structure, e.g.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Value-based pricing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Intra-Group synergies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Return on investments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Portfolio management</a:t>
            </a:r>
          </a:p>
        </p:txBody>
      </p:sp>
      <p:sp>
        <p:nvSpPr>
          <p:cNvPr id="50" name="TextBox 1">
            <a:extLst>
              <a:ext uri="{FF2B5EF4-FFF2-40B4-BE49-F238E27FC236}">
                <a16:creationId xmlns:a16="http://schemas.microsoft.com/office/drawing/2014/main" id="{6EA289A0-F093-7AEC-BB80-BB82AED0E403}"/>
              </a:ext>
            </a:extLst>
          </p:cNvPr>
          <p:cNvSpPr txBox="1"/>
          <p:nvPr/>
        </p:nvSpPr>
        <p:spPr>
          <a:xfrm>
            <a:off x="853111" y="5931117"/>
            <a:ext cx="84810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B5C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2025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3B5C"/>
              </a:solidFill>
              <a:effectLst/>
              <a:uLnTx/>
              <a:uFill>
                <a:solidFill>
                  <a:prstClr val="black">
                    <a:alpha val="0"/>
                  </a:prstClr>
                </a:solidFill>
              </a:uFill>
              <a:latin typeface="Calibri"/>
              <a:ea typeface="Calibri"/>
              <a:cs typeface="Calibri"/>
            </a:endParaRP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8F286A52-14BA-8089-8FEE-6E75D836CC38}"/>
              </a:ext>
            </a:extLst>
          </p:cNvPr>
          <p:cNvSpPr txBox="1"/>
          <p:nvPr/>
        </p:nvSpPr>
        <p:spPr>
          <a:xfrm>
            <a:off x="4589197" y="5912455"/>
            <a:ext cx="176061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Market 2026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through 2030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>
                <a:solidFill>
                  <a:prstClr val="black">
                    <a:alpha val="0"/>
                  </a:prstClr>
                </a:solidFill>
              </a:uFill>
              <a:latin typeface="Calibri"/>
              <a:ea typeface="Calibri"/>
              <a:cs typeface="Calibri"/>
            </a:endParaRP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90F817A1-C15F-FE58-CA6C-538382D7D634}"/>
              </a:ext>
            </a:extLst>
          </p:cNvPr>
          <p:cNvSpPr txBox="1"/>
          <p:nvPr/>
        </p:nvSpPr>
        <p:spPr>
          <a:xfrm>
            <a:off x="8158310" y="5931117"/>
            <a:ext cx="84810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2030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>
                <a:solidFill>
                  <a:prstClr val="black">
                    <a:alpha val="0"/>
                  </a:prstClr>
                </a:solidFill>
              </a:u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716F7CF1-CD75-8DE2-7911-2A8C990961AA}"/>
              </a:ext>
            </a:extLst>
          </p:cNvPr>
          <p:cNvCxnSpPr/>
          <p:nvPr/>
        </p:nvCxnSpPr>
        <p:spPr>
          <a:xfrm>
            <a:off x="1651785" y="4231758"/>
            <a:ext cx="29770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DD360046-6640-6A31-7BAD-4E26F9AF01E7}"/>
              </a:ext>
            </a:extLst>
          </p:cNvPr>
          <p:cNvCxnSpPr/>
          <p:nvPr/>
        </p:nvCxnSpPr>
        <p:spPr>
          <a:xfrm>
            <a:off x="2692199" y="3974028"/>
            <a:ext cx="29770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0255BF98-2442-6414-19A1-46340A200514}"/>
              </a:ext>
            </a:extLst>
          </p:cNvPr>
          <p:cNvCxnSpPr/>
          <p:nvPr/>
        </p:nvCxnSpPr>
        <p:spPr>
          <a:xfrm>
            <a:off x="3738126" y="3723365"/>
            <a:ext cx="29770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A9C6A0DE-8A05-4C8F-4271-69902C1D91A2}"/>
              </a:ext>
            </a:extLst>
          </p:cNvPr>
          <p:cNvCxnSpPr/>
          <p:nvPr/>
        </p:nvCxnSpPr>
        <p:spPr>
          <a:xfrm>
            <a:off x="4782951" y="3490351"/>
            <a:ext cx="29770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45A32528-AD34-6F9E-9382-6B88406F29AB}"/>
              </a:ext>
            </a:extLst>
          </p:cNvPr>
          <p:cNvCxnSpPr/>
          <p:nvPr/>
        </p:nvCxnSpPr>
        <p:spPr>
          <a:xfrm>
            <a:off x="5831507" y="3490351"/>
            <a:ext cx="29770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963C38FC-9B58-131E-2C8F-E02542FFA051}"/>
              </a:ext>
            </a:extLst>
          </p:cNvPr>
          <p:cNvCxnSpPr/>
          <p:nvPr/>
        </p:nvCxnSpPr>
        <p:spPr>
          <a:xfrm>
            <a:off x="6872601" y="3225563"/>
            <a:ext cx="29770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D0365046-794C-F7A1-D54E-F3A2B922ABF5}"/>
              </a:ext>
            </a:extLst>
          </p:cNvPr>
          <p:cNvCxnSpPr/>
          <p:nvPr/>
        </p:nvCxnSpPr>
        <p:spPr>
          <a:xfrm>
            <a:off x="7917631" y="2237021"/>
            <a:ext cx="297708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06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21737-309F-BCF1-EE7E-9C5243C39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Victorian Sliders">
            <a:extLst>
              <a:ext uri="{FF2B5EF4-FFF2-40B4-BE49-F238E27FC236}">
                <a16:creationId xmlns:a16="http://schemas.microsoft.com/office/drawing/2014/main" id="{86400B9E-52E1-50C2-4A32-950DB70D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30" y="6044257"/>
            <a:ext cx="1144742" cy="425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uva 3">
            <a:extLst>
              <a:ext uri="{FF2B5EF4-FFF2-40B4-BE49-F238E27FC236}">
                <a16:creationId xmlns:a16="http://schemas.microsoft.com/office/drawing/2014/main" id="{8FB323EB-C729-4928-49BE-D1B957F38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43" y="2771231"/>
            <a:ext cx="692622" cy="488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 descr="sovereign group logo">
            <a:extLst>
              <a:ext uri="{FF2B5EF4-FFF2-40B4-BE49-F238E27FC236}">
                <a16:creationId xmlns:a16="http://schemas.microsoft.com/office/drawing/2014/main" id="{60A96DFD-F660-B7EF-1A99-9C059E38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6" y="4698640"/>
            <a:ext cx="868240" cy="18386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AJM OKNA- VRATA- SENČILA, D.O.O. - Company | LinkedIn">
            <a:extLst>
              <a:ext uri="{FF2B5EF4-FFF2-40B4-BE49-F238E27FC236}">
                <a16:creationId xmlns:a16="http://schemas.microsoft.com/office/drawing/2014/main" id="{56885B06-82A2-9436-AFBB-50808EA06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7" b="20781"/>
          <a:stretch>
            <a:fillRect/>
          </a:stretch>
        </p:blipFill>
        <p:spPr bwMode="auto">
          <a:xfrm>
            <a:off x="5051787" y="4600360"/>
            <a:ext cx="751758" cy="4267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objekt 13" descr="En bild som visar text, Teckensnitt, skärmbild, logotyp&#10;&#10;AI-genererat innehåll kan vara felaktigt.">
            <a:extLst>
              <a:ext uri="{FF2B5EF4-FFF2-40B4-BE49-F238E27FC236}">
                <a16:creationId xmlns:a16="http://schemas.microsoft.com/office/drawing/2014/main" id="{F28E29DA-D02D-08B2-CC60-4D4E928C78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771" t="22390" r="30491" b="62767"/>
          <a:stretch>
            <a:fillRect/>
          </a:stretch>
        </p:blipFill>
        <p:spPr>
          <a:xfrm>
            <a:off x="4959965" y="2831471"/>
            <a:ext cx="1113561" cy="28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AA503D2-6544-1372-E88D-3A7315E75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0453" y="1855993"/>
            <a:ext cx="765169" cy="40249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BD232A5-6956-3F30-F18C-56DE6646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69" y="346078"/>
            <a:ext cx="5323666" cy="532573"/>
          </a:xfrm>
        </p:spPr>
        <p:txBody>
          <a:bodyPr/>
          <a:lstStyle/>
          <a:p>
            <a:r>
              <a:rPr lang="en-US" noProof="0" dirty="0"/>
              <a:t>6 acquisitions over past </a:t>
            </a:r>
            <a:br>
              <a:rPr lang="en-US" noProof="0" dirty="0"/>
            </a:br>
            <a:r>
              <a:rPr lang="en-US" noProof="0" dirty="0"/>
              <a:t>7 months, adding 1.5 BSEK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17897C7-F8DE-BBFE-954D-5024FB8224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668" y="1325730"/>
            <a:ext cx="5497331" cy="440953"/>
          </a:xfrm>
        </p:spPr>
        <p:txBody>
          <a:bodyPr/>
          <a:lstStyle/>
          <a:p>
            <a:r>
              <a:rPr lang="en-US" dirty="0"/>
              <a:t>2 new markets entered – Slovenia and Croatia</a:t>
            </a:r>
            <a:endParaRPr lang="en-U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01805B3-F33E-DE42-98B9-ABE010480212}"/>
              </a:ext>
            </a:extLst>
          </p:cNvPr>
          <p:cNvGraphicFramePr/>
          <p:nvPr/>
        </p:nvGraphicFramePr>
        <p:xfrm>
          <a:off x="-466655" y="1915003"/>
          <a:ext cx="7111999" cy="457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Platshållare för text 1">
            <a:extLst>
              <a:ext uri="{FF2B5EF4-FFF2-40B4-BE49-F238E27FC236}">
                <a16:creationId xmlns:a16="http://schemas.microsoft.com/office/drawing/2014/main" id="{03191C74-BCA7-7479-A5CD-90E07C987AD3}"/>
              </a:ext>
            </a:extLst>
          </p:cNvPr>
          <p:cNvSpPr txBox="1">
            <a:spLocks/>
          </p:cNvSpPr>
          <p:nvPr/>
        </p:nvSpPr>
        <p:spPr>
          <a:xfrm>
            <a:off x="2494343" y="2257801"/>
            <a:ext cx="12211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RM Snickerier</a:t>
            </a:r>
            <a:br>
              <a:rPr lang="en-US" sz="1400" b="1" dirty="0">
                <a:solidFill>
                  <a:srgbClr val="FFFFFF"/>
                </a:solidFill>
                <a:latin typeface="Calibri" panose="020F0502020204030204"/>
              </a:rPr>
            </a:b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Sweden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objekt 12" descr="En bild som visar Teckensnitt, Grafik, affisch, text&#10;&#10;Automatiskt genererad beskrivning">
            <a:extLst>
              <a:ext uri="{FF2B5EF4-FFF2-40B4-BE49-F238E27FC236}">
                <a16:creationId xmlns:a16="http://schemas.microsoft.com/office/drawing/2014/main" id="{52D080C5-4144-22DA-C44E-B62F49B534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8319" y="3977149"/>
            <a:ext cx="520920" cy="5399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F71463B-F925-E39A-FBA5-33AADA3F7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57200"/>
            <a:ext cx="610310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latshållare för text 1">
            <a:extLst>
              <a:ext uri="{FF2B5EF4-FFF2-40B4-BE49-F238E27FC236}">
                <a16:creationId xmlns:a16="http://schemas.microsoft.com/office/drawing/2014/main" id="{16556400-1823-20B5-E112-12346CE6662D}"/>
              </a:ext>
            </a:extLst>
          </p:cNvPr>
          <p:cNvSpPr txBox="1">
            <a:spLocks/>
          </p:cNvSpPr>
          <p:nvPr/>
        </p:nvSpPr>
        <p:spPr>
          <a:xfrm>
            <a:off x="994553" y="3102751"/>
            <a:ext cx="12211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Marlex</a:t>
            </a:r>
            <a:br>
              <a:rPr lang="en-US" sz="1400" b="1" dirty="0">
                <a:solidFill>
                  <a:srgbClr val="FFFFFF"/>
                </a:solidFill>
                <a:latin typeface="Calibri" panose="020F0502020204030204"/>
              </a:rPr>
            </a:b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Croatia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latshållare för text 1">
            <a:extLst>
              <a:ext uri="{FF2B5EF4-FFF2-40B4-BE49-F238E27FC236}">
                <a16:creationId xmlns:a16="http://schemas.microsoft.com/office/drawing/2014/main" id="{5AE8F9C8-1705-3E69-8A44-C8CF8B7C5DBC}"/>
              </a:ext>
            </a:extLst>
          </p:cNvPr>
          <p:cNvSpPr txBox="1">
            <a:spLocks/>
          </p:cNvSpPr>
          <p:nvPr/>
        </p:nvSpPr>
        <p:spPr>
          <a:xfrm>
            <a:off x="3975004" y="3102751"/>
            <a:ext cx="12211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Frame</a:t>
            </a:r>
            <a:br>
              <a:rPr lang="en-US" sz="1400" b="1" dirty="0">
                <a:solidFill>
                  <a:srgbClr val="FFFFFF"/>
                </a:solidFill>
                <a:latin typeface="Calibri" panose="020F0502020204030204"/>
              </a:rPr>
            </a:b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UK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atshållare för text 1">
            <a:extLst>
              <a:ext uri="{FF2B5EF4-FFF2-40B4-BE49-F238E27FC236}">
                <a16:creationId xmlns:a16="http://schemas.microsoft.com/office/drawing/2014/main" id="{B5590FDD-0618-27AC-5FA2-CDDB8F060670}"/>
              </a:ext>
            </a:extLst>
          </p:cNvPr>
          <p:cNvSpPr txBox="1">
            <a:spLocks/>
          </p:cNvSpPr>
          <p:nvPr/>
        </p:nvSpPr>
        <p:spPr>
          <a:xfrm>
            <a:off x="2494343" y="5576258"/>
            <a:ext cx="1221129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Victorian Sliders</a:t>
            </a:r>
            <a:br>
              <a:rPr lang="en-US" sz="1400" b="1" dirty="0">
                <a:solidFill>
                  <a:srgbClr val="FFFFFF"/>
                </a:solidFill>
                <a:latin typeface="Calibri" panose="020F0502020204030204"/>
              </a:rPr>
            </a:b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UK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atshållare för text 1">
            <a:extLst>
              <a:ext uri="{FF2B5EF4-FFF2-40B4-BE49-F238E27FC236}">
                <a16:creationId xmlns:a16="http://schemas.microsoft.com/office/drawing/2014/main" id="{398C1F47-5D4A-EE78-9FA7-008CEA4DB2F6}"/>
              </a:ext>
            </a:extLst>
          </p:cNvPr>
          <p:cNvSpPr txBox="1">
            <a:spLocks/>
          </p:cNvSpPr>
          <p:nvPr/>
        </p:nvSpPr>
        <p:spPr>
          <a:xfrm>
            <a:off x="994553" y="4818122"/>
            <a:ext cx="12211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Sovereign</a:t>
            </a:r>
            <a:br>
              <a:rPr lang="en-US" sz="1400" b="1" dirty="0">
                <a:solidFill>
                  <a:srgbClr val="FFFFFF"/>
                </a:solidFill>
                <a:latin typeface="Calibri" panose="020F0502020204030204"/>
              </a:rPr>
            </a:b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UK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atshållare för text 1">
            <a:extLst>
              <a:ext uri="{FF2B5EF4-FFF2-40B4-BE49-F238E27FC236}">
                <a16:creationId xmlns:a16="http://schemas.microsoft.com/office/drawing/2014/main" id="{83518CFA-8710-5840-E68C-9A45E8954FA9}"/>
              </a:ext>
            </a:extLst>
          </p:cNvPr>
          <p:cNvSpPr txBox="1">
            <a:spLocks/>
          </p:cNvSpPr>
          <p:nvPr/>
        </p:nvSpPr>
        <p:spPr>
          <a:xfrm>
            <a:off x="3975004" y="4818122"/>
            <a:ext cx="1221129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AJM</a:t>
            </a:r>
            <a:br>
              <a:rPr lang="en-US" sz="1400" b="1" dirty="0">
                <a:solidFill>
                  <a:srgbClr val="FFFFFF"/>
                </a:solidFill>
                <a:latin typeface="Calibri" panose="020F0502020204030204"/>
              </a:rPr>
            </a:b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Slovenia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812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4CF4-7669-EFAD-B273-DB7B473B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U doors and windows – image from the interior">
            <a:extLst>
              <a:ext uri="{FF2B5EF4-FFF2-40B4-BE49-F238E27FC236}">
                <a16:creationId xmlns:a16="http://schemas.microsoft.com/office/drawing/2014/main" id="{0CC513A5-5A63-EA48-80D7-71015308D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/>
          <a:stretch>
            <a:fillRect/>
          </a:stretch>
        </p:blipFill>
        <p:spPr bwMode="auto">
          <a:xfrm>
            <a:off x="6096000" y="467303"/>
            <a:ext cx="6096000" cy="379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A36F644-FC29-0DF0-1FD1-23658BD2B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69" y="346078"/>
            <a:ext cx="5497332" cy="886397"/>
          </a:xfrm>
        </p:spPr>
        <p:txBody>
          <a:bodyPr wrap="square">
            <a:spAutoFit/>
          </a:bodyPr>
          <a:lstStyle/>
          <a:p>
            <a:r>
              <a:rPr lang="en-US"/>
              <a:t>Acquiring the leader in </a:t>
            </a:r>
            <a:br>
              <a:rPr lang="en-US"/>
            </a:br>
            <a:r>
              <a:rPr lang="en-US"/>
              <a:t>yet another new market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0DE781-C11B-3F83-7C89-5E37929474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669" y="1261429"/>
            <a:ext cx="5082232" cy="276999"/>
          </a:xfrm>
        </p:spPr>
        <p:txBody>
          <a:bodyPr>
            <a:spAutoFit/>
          </a:bodyPr>
          <a:lstStyle/>
          <a:p>
            <a:r>
              <a:rPr lang="en-US"/>
              <a:t>Marlex d.o.o., Varaždin, Croatia</a:t>
            </a:r>
          </a:p>
        </p:txBody>
      </p:sp>
      <p:sp>
        <p:nvSpPr>
          <p:cNvPr id="8" name="Platshållare för text 1">
            <a:extLst>
              <a:ext uri="{FF2B5EF4-FFF2-40B4-BE49-F238E27FC236}">
                <a16:creationId xmlns:a16="http://schemas.microsoft.com/office/drawing/2014/main" id="{ABCEEB36-B3C2-3507-9B26-3CDE743CAF69}"/>
              </a:ext>
            </a:extLst>
          </p:cNvPr>
          <p:cNvSpPr txBox="1">
            <a:spLocks/>
          </p:cNvSpPr>
          <p:nvPr/>
        </p:nvSpPr>
        <p:spPr>
          <a:xfrm>
            <a:off x="509016" y="1847994"/>
            <a:ext cx="5560743" cy="45858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Inwido’s 6th acquisition in 7 months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Manufacturer of PVC and aluminum windows, doors, and insulating glass – No. 1 in Croatia in PVC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Founded in 2003 – sales 33 MEUR, 270 FTEs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brand and distribution network (&gt;50 partner stores)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Profitability above Inwido’s average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Promising synergy upside potential</a:t>
            </a:r>
          </a:p>
          <a:p>
            <a:pPr marL="6858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Sales, Operations, Purchasing</a:t>
            </a:r>
          </a:p>
          <a:p>
            <a:pPr marL="6858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(capacity sharing) with AJM in Slovenia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Signed on 7 May, closing expected in June 2026</a:t>
            </a:r>
          </a:p>
          <a:p>
            <a:pPr marL="6858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Acquiring 70% of shares at 5.1x FY 2025 EBITDA</a:t>
            </a:r>
          </a:p>
          <a:p>
            <a:pPr marL="6858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/ put option for remaining shares in 2028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01DE020-48ED-60EB-559F-23FA445B4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821" y="628358"/>
            <a:ext cx="899844" cy="634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Browse our range">
            <a:extLst>
              <a:ext uri="{FF2B5EF4-FFF2-40B4-BE49-F238E27FC236}">
                <a16:creationId xmlns:a16="http://schemas.microsoft.com/office/drawing/2014/main" id="{86AA226E-CF3E-E95C-A72E-E580F3B3D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b="21444"/>
          <a:stretch>
            <a:fillRect/>
          </a:stretch>
        </p:blipFill>
        <p:spPr bwMode="auto">
          <a:xfrm>
            <a:off x="8542923" y="4029740"/>
            <a:ext cx="3649077" cy="281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ENERGETO">
            <a:extLst>
              <a:ext uri="{FF2B5EF4-FFF2-40B4-BE49-F238E27FC236}">
                <a16:creationId xmlns:a16="http://schemas.microsoft.com/office/drawing/2014/main" id="{C1B344C2-948C-4AA5-3594-A4FA13ED61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 b="8004"/>
          <a:stretch>
            <a:fillRect/>
          </a:stretch>
        </p:blipFill>
        <p:spPr bwMode="auto">
          <a:xfrm>
            <a:off x="6096001" y="4024167"/>
            <a:ext cx="2446921" cy="282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54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AE02F-4F7B-949B-EE14-874AECDD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BC55B0F8-8BB4-7321-7DD4-1F08EEF6FC82}"/>
              </a:ext>
            </a:extLst>
          </p:cNvPr>
          <p:cNvSpPr/>
          <p:nvPr/>
        </p:nvSpPr>
        <p:spPr>
          <a:xfrm>
            <a:off x="1" y="0"/>
            <a:ext cx="12191999" cy="6857999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l: femhörning 8">
            <a:extLst>
              <a:ext uri="{FF2B5EF4-FFF2-40B4-BE49-F238E27FC236}">
                <a16:creationId xmlns:a16="http://schemas.microsoft.com/office/drawing/2014/main" id="{DBFC8A5D-7EA5-C261-B365-97E4C6A10300}"/>
              </a:ext>
            </a:extLst>
          </p:cNvPr>
          <p:cNvSpPr/>
          <p:nvPr/>
        </p:nvSpPr>
        <p:spPr>
          <a:xfrm>
            <a:off x="717167" y="1961002"/>
            <a:ext cx="3987035" cy="4362680"/>
          </a:xfrm>
          <a:prstGeom prst="homePlate">
            <a:avLst>
              <a:gd name="adj" fmla="val 12222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latshållare för text 1">
            <a:extLst>
              <a:ext uri="{FF2B5EF4-FFF2-40B4-BE49-F238E27FC236}">
                <a16:creationId xmlns:a16="http://schemas.microsoft.com/office/drawing/2014/main" id="{3C0BD660-8336-5D30-1656-E41168DAB17A}"/>
              </a:ext>
            </a:extLst>
          </p:cNvPr>
          <p:cNvSpPr txBox="1">
            <a:spLocks/>
          </p:cNvSpPr>
          <p:nvPr/>
        </p:nvSpPr>
        <p:spPr>
          <a:xfrm>
            <a:off x="804548" y="2094070"/>
            <a:ext cx="3547116" cy="41036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drop -30% since 2022…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Organic sales decline -18%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consumer confidence overall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Finland at all-time-low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segment mix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Fierce price pressure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 strengthening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Geopolitical uncertainty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F06D97A5-7F61-8435-2BE0-28C7654675EF}"/>
              </a:ext>
            </a:extLst>
          </p:cNvPr>
          <p:cNvSpPr txBox="1">
            <a:spLocks/>
          </p:cNvSpPr>
          <p:nvPr/>
        </p:nvSpPr>
        <p:spPr>
          <a:xfrm>
            <a:off x="627024" y="1207375"/>
            <a:ext cx="11564975" cy="440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Enjoying the performance track record, finances and people needed for long-term success</a:t>
            </a: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A7B16C13-9059-1FFC-72CF-CD3AFBDF7F2E}"/>
              </a:ext>
            </a:extLst>
          </p:cNvPr>
          <p:cNvSpPr txBox="1">
            <a:spLocks/>
          </p:cNvSpPr>
          <p:nvPr/>
        </p:nvSpPr>
        <p:spPr>
          <a:xfrm>
            <a:off x="5468633" y="2094070"/>
            <a:ext cx="6163385" cy="41036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…but profitability only marginally lower!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Proactively adjusting cost base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Pruning portfolio – 2 BUs restructured last 12 months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Gaining share from high OTIF – ‘flight to safety’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 pricing – profit before volume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Leveraging balance sheet and cash flow – capex and M&amp;A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Horizontal synergy extraction – purchasing, operations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product launches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CE57C50B-B5D4-C65D-0B4D-958C819747E2}"/>
              </a:ext>
            </a:extLst>
          </p:cNvPr>
          <p:cNvSpPr txBox="1">
            <a:spLocks/>
          </p:cNvSpPr>
          <p:nvPr/>
        </p:nvSpPr>
        <p:spPr>
          <a:xfrm>
            <a:off x="673099" y="728856"/>
            <a:ext cx="11518901" cy="60325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Weathering historic downturn and strengthening position </a:t>
            </a: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4D015F09-D56B-8108-236E-91489D32A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841" y="168815"/>
            <a:ext cx="1140158" cy="32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33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8F594-58BB-0306-1ADF-760215EE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7BBD69A-A3E4-5D75-94FF-2E24E038BF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906C06-64F4-CC43-8882-073F302974A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80904736-04FE-B95F-AE7C-D8ADFD02A0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95" r="30527" b="6891"/>
          <a:stretch>
            <a:fillRect/>
          </a:stretch>
        </p:blipFill>
        <p:spPr>
          <a:xfrm>
            <a:off x="6166881" y="472611"/>
            <a:ext cx="6025119" cy="6385389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1FE5D95C-E1BD-0E23-282D-106101CE7CCD}"/>
              </a:ext>
            </a:extLst>
          </p:cNvPr>
          <p:cNvSpPr/>
          <p:nvPr/>
        </p:nvSpPr>
        <p:spPr>
          <a:xfrm>
            <a:off x="6156368" y="480189"/>
            <a:ext cx="6035632" cy="6368186"/>
          </a:xfrm>
          <a:prstGeom prst="rect">
            <a:avLst/>
          </a:prstGeom>
          <a:solidFill>
            <a:schemeClr val="bg2">
              <a:lumMod val="20000"/>
              <a:lumOff val="80000"/>
              <a:alpha val="84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solidFill>
                  <a:srgbClr val="A2AAAD">
                    <a:lumMod val="20000"/>
                    <a:lumOff val="80000"/>
                  </a:srgbClr>
                </a:solidFill>
              </a:ln>
              <a:solidFill>
                <a:srgbClr val="A2AAA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atshållare för text 1">
            <a:extLst>
              <a:ext uri="{FF2B5EF4-FFF2-40B4-BE49-F238E27FC236}">
                <a16:creationId xmlns:a16="http://schemas.microsoft.com/office/drawing/2014/main" id="{53256F3F-3421-F4B5-9C4D-7DF3D54D6069}"/>
              </a:ext>
            </a:extLst>
          </p:cNvPr>
          <p:cNvSpPr txBox="1">
            <a:spLocks/>
          </p:cNvSpPr>
          <p:nvPr/>
        </p:nvSpPr>
        <p:spPr>
          <a:xfrm>
            <a:off x="541850" y="2280853"/>
            <a:ext cx="5285610" cy="4267835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Always lower activity in the first quarter and more seasonality this year compared to recent years 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Increased geopolitical uncertainty, volatile commodity markets and unusually harsh winter conditions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Large market variations – Denmark softer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March substantially better than January / February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Continued focus on cost alignment and pricing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BAs e-Commerce and West improving profitability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Gained market share, new products launched, and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award-winning environmental and employee engagement performance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Sovereign Group (UK) acquired on 2 April</a:t>
            </a:r>
          </a:p>
        </p:txBody>
      </p:sp>
      <p:sp>
        <p:nvSpPr>
          <p:cNvPr id="11" name="Rubrik 2">
            <a:extLst>
              <a:ext uri="{FF2B5EF4-FFF2-40B4-BE49-F238E27FC236}">
                <a16:creationId xmlns:a16="http://schemas.microsoft.com/office/drawing/2014/main" id="{4A1C146D-4242-06D6-F5D7-2C89825C3632}"/>
              </a:ext>
            </a:extLst>
          </p:cNvPr>
          <p:cNvSpPr txBox="1">
            <a:spLocks/>
          </p:cNvSpPr>
          <p:nvPr/>
        </p:nvSpPr>
        <p:spPr>
          <a:xfrm>
            <a:off x="434583" y="624071"/>
            <a:ext cx="5732298" cy="499865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A seasonally challenging quarter in a turbulent context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F90EC012-1B19-169B-39D5-D667D2B902F6}"/>
              </a:ext>
            </a:extLst>
          </p:cNvPr>
          <p:cNvSpPr txBox="1">
            <a:spLocks/>
          </p:cNvSpPr>
          <p:nvPr/>
        </p:nvSpPr>
        <p:spPr>
          <a:xfrm>
            <a:off x="434583" y="1546028"/>
            <a:ext cx="5285610" cy="490861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Highlights Q1 2026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77DF9A-4F0C-58BB-848C-1768E5EC17AC}"/>
              </a:ext>
            </a:extLst>
          </p:cNvPr>
          <p:cNvSpPr/>
          <p:nvPr/>
        </p:nvSpPr>
        <p:spPr>
          <a:xfrm>
            <a:off x="6645348" y="1546028"/>
            <a:ext cx="5090803" cy="4535795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text 1">
            <a:extLst>
              <a:ext uri="{FF2B5EF4-FFF2-40B4-BE49-F238E27FC236}">
                <a16:creationId xmlns:a16="http://schemas.microsoft.com/office/drawing/2014/main" id="{BF47964D-58BD-0167-D775-29F3A2797EF7}"/>
              </a:ext>
            </a:extLst>
          </p:cNvPr>
          <p:cNvSpPr txBox="1">
            <a:spLocks/>
          </p:cNvSpPr>
          <p:nvPr/>
        </p:nvSpPr>
        <p:spPr>
          <a:xfrm>
            <a:off x="6815054" y="1696058"/>
            <a:ext cx="2413997" cy="4247317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Net sales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change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organic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Order intake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organic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Order backlog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Operating EBITA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Operating EBITA margin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Net debt vs Op EBITDA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Pro forma</a:t>
            </a:r>
          </a:p>
        </p:txBody>
      </p:sp>
      <p:sp>
        <p:nvSpPr>
          <p:cNvPr id="6" name="Platshållare för text 1">
            <a:extLst>
              <a:ext uri="{FF2B5EF4-FFF2-40B4-BE49-F238E27FC236}">
                <a16:creationId xmlns:a16="http://schemas.microsoft.com/office/drawing/2014/main" id="{7EFDE115-A646-6CD6-DCFA-FB10F1BBF791}"/>
              </a:ext>
            </a:extLst>
          </p:cNvPr>
          <p:cNvSpPr txBox="1">
            <a:spLocks/>
          </p:cNvSpPr>
          <p:nvPr/>
        </p:nvSpPr>
        <p:spPr>
          <a:xfrm>
            <a:off x="9173912" y="1696058"/>
            <a:ext cx="2413997" cy="4247317"/>
          </a:xfrm>
          <a:prstGeom prst="rect">
            <a:avLst/>
          </a:prstGeom>
        </p:spPr>
        <p:txBody>
          <a:bodyPr wrap="square" lIns="0" tIns="0" rIns="0">
            <a:sp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14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SEK 2,083m (1,999)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+4%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-2%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+3%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-3%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SEK 2,639m (2,660)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-1%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B5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SEK 90m (111)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4.3% (5.5)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1.9x (0.8)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1.7x</a:t>
            </a:r>
          </a:p>
        </p:txBody>
      </p:sp>
    </p:spTree>
    <p:extLst>
      <p:ext uri="{BB962C8B-B14F-4D97-AF65-F5344CB8AC3E}">
        <p14:creationId xmlns:p14="http://schemas.microsoft.com/office/powerpoint/2010/main" val="16202252"/>
      </p:ext>
    </p:extLst>
  </p:cSld>
  <p:clrMapOvr>
    <a:masterClrMapping/>
  </p:clrMapOvr>
</p:sld>
</file>

<file path=ppt/theme/theme1.xml><?xml version="1.0" encoding="utf-8"?>
<a:theme xmlns:a="http://schemas.openxmlformats.org/drawingml/2006/main" name="1:a sida">
  <a:themeElements>
    <a:clrScheme name="Inwido 2024">
      <a:dk1>
        <a:srgbClr val="003B5C"/>
      </a:dk1>
      <a:lt1>
        <a:srgbClr val="FFFFFF"/>
      </a:lt1>
      <a:dk2>
        <a:srgbClr val="5B6770"/>
      </a:dk2>
      <a:lt2>
        <a:srgbClr val="FFFFFF"/>
      </a:lt2>
      <a:accent1>
        <a:srgbClr val="003B5C"/>
      </a:accent1>
      <a:accent2>
        <a:srgbClr val="DB864E"/>
      </a:accent2>
      <a:accent3>
        <a:srgbClr val="651D32"/>
      </a:accent3>
      <a:accent4>
        <a:srgbClr val="DDA36F"/>
      </a:accent4>
      <a:accent5>
        <a:srgbClr val="3C645E"/>
      </a:accent5>
      <a:accent6>
        <a:srgbClr val="70B3D5"/>
      </a:accent6>
      <a:hlink>
        <a:srgbClr val="5B6770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3081E0AC-5133-DF41-9340-BF66920030DD}" vid="{4005F0C6-65E7-034E-B66B-466DA55BEBEB}"/>
    </a:ext>
  </a:extLst>
</a:theme>
</file>

<file path=ppt/theme/theme10.xml><?xml version="1.0" encoding="utf-8"?>
<a:theme xmlns:a="http://schemas.openxmlformats.org/drawingml/2006/main" name="8_Bilder för grafer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WIDO FINAL MALL_241205" id="{08C8CC8C-C620-C54A-906F-63AE745F071F}" vid="{A3E0F42D-DA32-2047-B5F1-8EA6143001F8}"/>
    </a:ext>
  </a:extLst>
</a:theme>
</file>

<file path=ppt/theme/theme11.xml><?xml version="1.0" encoding="utf-8"?>
<a:theme xmlns:a="http://schemas.openxmlformats.org/drawingml/2006/main" name="2_1:a sida">
  <a:themeElements>
    <a:clrScheme name="Inwido 2024">
      <a:dk1>
        <a:srgbClr val="003B5C"/>
      </a:dk1>
      <a:lt1>
        <a:srgbClr val="FFFFFF"/>
      </a:lt1>
      <a:dk2>
        <a:srgbClr val="5B6770"/>
      </a:dk2>
      <a:lt2>
        <a:srgbClr val="FFFFFF"/>
      </a:lt2>
      <a:accent1>
        <a:srgbClr val="003B5C"/>
      </a:accent1>
      <a:accent2>
        <a:srgbClr val="DB864E"/>
      </a:accent2>
      <a:accent3>
        <a:srgbClr val="651D32"/>
      </a:accent3>
      <a:accent4>
        <a:srgbClr val="DDA36F"/>
      </a:accent4>
      <a:accent5>
        <a:srgbClr val="3C645E"/>
      </a:accent5>
      <a:accent6>
        <a:srgbClr val="70B3D5"/>
      </a:accent6>
      <a:hlink>
        <a:srgbClr val="5B6770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wido AB ppt mall" id="{785D3560-9A34-4097-88B8-1124CA1B5E52}" vid="{6631954E-0551-4002-8667-753C8C312B1C}"/>
    </a:ext>
  </a:extLst>
</a:theme>
</file>

<file path=ppt/theme/theme12.xml><?xml version="1.0" encoding="utf-8"?>
<a:theme xmlns:a="http://schemas.openxmlformats.org/drawingml/2006/main" name="1_Basic layout 2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wido AB ppt mall" id="{785D3560-9A34-4097-88B8-1124CA1B5E52}" vid="{D2107581-9742-41A4-B13F-270134EC1AF2}"/>
    </a:ext>
  </a:extLst>
</a:theme>
</file>

<file path=ppt/theme/theme13.xml><?xml version="1.0" encoding="utf-8"?>
<a:theme xmlns:a="http://schemas.openxmlformats.org/drawingml/2006/main" name="1_Kapitelinledning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wido AB ppt mall" id="{785D3560-9A34-4097-88B8-1124CA1B5E52}" vid="{DD67AAE5-8494-4C5F-B491-6DFBC387BAB2}"/>
    </a:ext>
  </a:extLst>
</a:theme>
</file>

<file path=ppt/theme/theme14.xml><?xml version="1.0" encoding="utf-8"?>
<a:theme xmlns:a="http://schemas.openxmlformats.org/drawingml/2006/main" name="1_Bilder för grafer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2" id="{857C73EC-F3E4-2847-BE86-138988549030}" vid="{C84EBAD7-2647-144B-B370-B96677798C02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pitelinledning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3081E0AC-5133-DF41-9340-BF66920030DD}" vid="{67818655-A055-6E4F-ACF4-6BC6F75781B8}"/>
    </a:ext>
  </a:extLst>
</a:theme>
</file>

<file path=ppt/theme/theme3.xml><?xml version="1.0" encoding="utf-8"?>
<a:theme xmlns:a="http://schemas.openxmlformats.org/drawingml/2006/main" name="Basic layout 1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9" id="{3081E0AC-5133-DF41-9340-BF66920030DD}" vid="{19C9FF4D-C7A8-8547-B98D-0EDEAB61389C}"/>
    </a:ext>
  </a:extLst>
</a:theme>
</file>

<file path=ppt/theme/theme4.xml><?xml version="1.0" encoding="utf-8"?>
<a:theme xmlns:a="http://schemas.openxmlformats.org/drawingml/2006/main" name="Basic layout 2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9" id="{3081E0AC-5133-DF41-9340-BF66920030DD}" vid="{7BDC7A71-3C6A-8D49-AB77-A96568F2469B}"/>
    </a:ext>
  </a:extLst>
</a:theme>
</file>

<file path=ppt/theme/theme5.xml><?xml version="1.0" encoding="utf-8"?>
<a:theme xmlns:a="http://schemas.openxmlformats.org/drawingml/2006/main" name="Bilder för grafer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2" id="{857C73EC-F3E4-2847-BE86-138988549030}" vid="{C84EBAD7-2647-144B-B370-B96677798C02}"/>
    </a:ext>
  </a:extLst>
</a:theme>
</file>

<file path=ppt/theme/theme6.xml><?xml version="1.0" encoding="utf-8"?>
<a:theme xmlns:a="http://schemas.openxmlformats.org/drawingml/2006/main" name="1_Inwido banner">
  <a:themeElements>
    <a:clrScheme name="Inwido 2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45720" rtlCol="0" anchor="t" anchorCtr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 Mall Inwido final (blank)190228_secondlevel" id="{343CDA7C-A48B-0140-9F83-5FB84B6D2D25}" vid="{98A3A284-48CA-724F-BDAD-BDD78EEBB944}"/>
    </a:ext>
  </a:extLst>
</a:theme>
</file>

<file path=ppt/theme/theme7.xml><?xml version="1.0" encoding="utf-8"?>
<a:theme xmlns:a="http://schemas.openxmlformats.org/drawingml/2006/main" name="2_Bilder för grafer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2" id="{857C73EC-F3E4-2847-BE86-138988549030}" vid="{636CC2F1-08B0-FC4E-B1B6-13B5D6B61BEA}"/>
    </a:ext>
  </a:extLst>
</a:theme>
</file>

<file path=ppt/theme/theme8.xml><?xml version="1.0" encoding="utf-8"?>
<a:theme xmlns:a="http://schemas.openxmlformats.org/drawingml/2006/main" name="1_Basic layout 1 med bild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wido AB ppt mall" id="{785D3560-9A34-4097-88B8-1124CA1B5E52}" vid="{4831FD7D-CA66-4D27-B096-80BD2D7F5252}"/>
    </a:ext>
  </a:extLst>
</a:theme>
</file>

<file path=ppt/theme/theme9.xml><?xml version="1.0" encoding="utf-8"?>
<a:theme xmlns:a="http://schemas.openxmlformats.org/drawingml/2006/main" name="3_Bilder för grafer">
  <a:themeElements>
    <a:clrScheme name="Egen 5">
      <a:dk1>
        <a:srgbClr val="003B5C"/>
      </a:dk1>
      <a:lt1>
        <a:srgbClr val="FFFFFF"/>
      </a:lt1>
      <a:dk2>
        <a:srgbClr val="5B6770"/>
      </a:dk2>
      <a:lt2>
        <a:srgbClr val="A2AAAD"/>
      </a:lt2>
      <a:accent1>
        <a:srgbClr val="003B5C"/>
      </a:accent1>
      <a:accent2>
        <a:srgbClr val="DDA46F"/>
      </a:accent2>
      <a:accent3>
        <a:srgbClr val="651D32"/>
      </a:accent3>
      <a:accent4>
        <a:srgbClr val="DB864E"/>
      </a:accent4>
      <a:accent5>
        <a:srgbClr val="EED383"/>
      </a:accent5>
      <a:accent6>
        <a:srgbClr val="FFFFFF"/>
      </a:accent6>
      <a:hlink>
        <a:srgbClr val="5B6770"/>
      </a:hlink>
      <a:folHlink>
        <a:srgbClr val="FFFFFF"/>
      </a:folHlink>
    </a:clrScheme>
    <a:fontScheme name="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WIDO FINAL MALL_241205" id="{08C8CC8C-C620-C54A-906F-63AE745F071F}" vid="{304767CD-B9F6-2046-ACBA-70FFDBFE8FCF}"/>
    </a:ext>
  </a:extLst>
</a:theme>
</file>

<file path=ppt/theme/themeOverride1.xml><?xml version="1.0" encoding="utf-8"?>
<a:themeOverride xmlns:a="http://schemas.openxmlformats.org/drawingml/2006/main">
  <a:clrScheme name="InWido">
    <a:dk1>
      <a:srgbClr val="003B5C"/>
    </a:dk1>
    <a:lt1>
      <a:srgbClr val="FFFFFF"/>
    </a:lt1>
    <a:dk2>
      <a:srgbClr val="5B6770"/>
    </a:dk2>
    <a:lt2>
      <a:srgbClr val="A2AAAD"/>
    </a:lt2>
    <a:accent1>
      <a:srgbClr val="003B5C"/>
    </a:accent1>
    <a:accent2>
      <a:srgbClr val="DDA36F"/>
    </a:accent2>
    <a:accent3>
      <a:srgbClr val="651D32"/>
    </a:accent3>
    <a:accent4>
      <a:srgbClr val="DB864E"/>
    </a:accent4>
    <a:accent5>
      <a:srgbClr val="EED383"/>
    </a:accent5>
    <a:accent6>
      <a:srgbClr val="FFFFFF"/>
    </a:accent6>
    <a:hlink>
      <a:srgbClr val="5B6770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Inwido 2">
    <a:dk1>
      <a:srgbClr val="003B5C"/>
    </a:dk1>
    <a:lt1>
      <a:srgbClr val="FFFFFF"/>
    </a:lt1>
    <a:dk2>
      <a:srgbClr val="5B6770"/>
    </a:dk2>
    <a:lt2>
      <a:srgbClr val="A2AAAD"/>
    </a:lt2>
    <a:accent1>
      <a:srgbClr val="003B5C"/>
    </a:accent1>
    <a:accent2>
      <a:srgbClr val="DDA46F"/>
    </a:accent2>
    <a:accent3>
      <a:srgbClr val="651D32"/>
    </a:accent3>
    <a:accent4>
      <a:srgbClr val="DB864E"/>
    </a:accent4>
    <a:accent5>
      <a:srgbClr val="EED383"/>
    </a:accent5>
    <a:accent6>
      <a:srgbClr val="FFFFFF"/>
    </a:accent6>
    <a:hlink>
      <a:srgbClr val="5B6770"/>
    </a:hlink>
    <a:folHlink>
      <a:srgbClr val="FFFFF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979b13-1831-428b-b2a2-126b4da82e83">
      <Terms xmlns="http://schemas.microsoft.com/office/infopath/2007/PartnerControls"/>
    </lcf76f155ced4ddcb4097134ff3c332f>
    <TaxCatchAll xmlns="72340fae-ede1-4188-844a-abba2a3b1ccb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E9BB62FED943863978423F337F7A" ma:contentTypeVersion="15" ma:contentTypeDescription="Create a new document." ma:contentTypeScope="" ma:versionID="eeae620d0abbd288616869f0239d38be">
  <xsd:schema xmlns:xsd="http://www.w3.org/2001/XMLSchema" xmlns:xs="http://www.w3.org/2001/XMLSchema" xmlns:p="http://schemas.microsoft.com/office/2006/metadata/properties" xmlns:ns2="70979b13-1831-428b-b2a2-126b4da82e83" xmlns:ns3="72340fae-ede1-4188-844a-abba2a3b1ccb" targetNamespace="http://schemas.microsoft.com/office/2006/metadata/properties" ma:root="true" ma:fieldsID="6e5c0967f9d9edef63f80dfea0a0b24d" ns2:_="" ns3:_="">
    <xsd:import namespace="70979b13-1831-428b-b2a2-126b4da82e83"/>
    <xsd:import namespace="72340fae-ede1-4188-844a-abba2a3b1c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979b13-1831-428b-b2a2-126b4da82e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df9e849-86d0-476d-bb07-cb06ff388c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40fae-ede1-4188-844a-abba2a3b1c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b26714c-2061-400b-a8b9-964d757a9b42}" ma:internalName="TaxCatchAll" ma:showField="CatchAllData" ma:web="72340fae-ede1-4188-844a-abba2a3b1c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A94A1D-BE5E-4102-9B87-4D06A09011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4B2D55-BB66-41A3-AA58-56930CB74D4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72340fae-ede1-4188-844a-abba2a3b1ccb"/>
    <ds:schemaRef ds:uri="70979b13-1831-428b-b2a2-126b4da82e83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9FBC8BB-799B-4B3C-9BD1-2BE0936482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979b13-1831-428b-b2a2-126b4da82e83"/>
    <ds:schemaRef ds:uri="72340fae-ede1-4188-844a-abba2a3b1c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Inwido PPT mall Komplett 250321</Template>
  <TotalTime>1857</TotalTime>
  <Words>1102</Words>
  <Application>Microsoft Office PowerPoint</Application>
  <PresentationFormat>Bredbild</PresentationFormat>
  <Paragraphs>153</Paragraphs>
  <Slides>11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14</vt:i4>
      </vt:variant>
      <vt:variant>
        <vt:lpstr>Bildrubriker</vt:lpstr>
      </vt:variant>
      <vt:variant>
        <vt:i4>11</vt:i4>
      </vt:variant>
    </vt:vector>
  </HeadingPairs>
  <TitlesOfParts>
    <vt:vector size="31" baseType="lpstr">
      <vt:lpstr>Arial</vt:lpstr>
      <vt:lpstr>Bradley Hand ITC</vt:lpstr>
      <vt:lpstr>Calibri</vt:lpstr>
      <vt:lpstr>Century Gothic</vt:lpstr>
      <vt:lpstr>Systemtypsnitt</vt:lpstr>
      <vt:lpstr>Wingdings</vt:lpstr>
      <vt:lpstr>1:a sida</vt:lpstr>
      <vt:lpstr>Kapitelinledning</vt:lpstr>
      <vt:lpstr>Basic layout 1</vt:lpstr>
      <vt:lpstr>Basic layout 2</vt:lpstr>
      <vt:lpstr>Bilder för grafer</vt:lpstr>
      <vt:lpstr>1_Inwido banner</vt:lpstr>
      <vt:lpstr>2_Bilder för grafer</vt:lpstr>
      <vt:lpstr>1_Basic layout 1 med bild</vt:lpstr>
      <vt:lpstr>3_Bilder för grafer</vt:lpstr>
      <vt:lpstr>8_Bilder för grafer</vt:lpstr>
      <vt:lpstr>2_1:a sida</vt:lpstr>
      <vt:lpstr>1_Basic layout 2</vt:lpstr>
      <vt:lpstr>1_Kapitelinledning</vt:lpstr>
      <vt:lpstr>1_Bilder för grafer</vt:lpstr>
      <vt:lpstr>Doubling the size of Inwido, profitably, by year 2030</vt:lpstr>
      <vt:lpstr>We’re on an exciting journey towards SEK 20 billion in turnover by year 2030</vt:lpstr>
      <vt:lpstr>PowerPoint-presentation</vt:lpstr>
      <vt:lpstr>Impressive value creation since 2014 IPO</vt:lpstr>
      <vt:lpstr>Executing our strategic roadmap well – ready for upturn!</vt:lpstr>
      <vt:lpstr>6 acquisitions over past  7 months, adding 1.5 BSEK</vt:lpstr>
      <vt:lpstr>Acquiring the leader in  yet another new market</vt:lpstr>
      <vt:lpstr>PowerPoint-presentation</vt:lpstr>
      <vt:lpstr>PowerPoint-presentation</vt:lpstr>
      <vt:lpstr>Upcoming events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Fredrik Meuller</dc:creator>
  <cp:lastModifiedBy>Annika Falk</cp:lastModifiedBy>
  <cp:revision>26</cp:revision>
  <cp:lastPrinted>2026-05-07T11:00:08Z</cp:lastPrinted>
  <dcterms:created xsi:type="dcterms:W3CDTF">2025-08-20T13:01:55Z</dcterms:created>
  <dcterms:modified xsi:type="dcterms:W3CDTF">2026-06-04T07:07:29Z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0x01010030BAE9BB62FED943863978423F337F7A</vt:lpwstr>
  </property>
  <property fmtid="{D5CDD505-2E9C-101B-9397-08002B2CF9AE}" pid="3" name="MediaServiceImageTags">
    <vt:lpwstr/>
  </property>
</Properties>
</file>